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9" r:id="rId5"/>
    <p:sldId id="278" r:id="rId6"/>
    <p:sldId id="280" r:id="rId7"/>
    <p:sldId id="281" r:id="rId8"/>
    <p:sldId id="283" r:id="rId9"/>
    <p:sldId id="284" r:id="rId10"/>
    <p:sldId id="282" r:id="rId11"/>
    <p:sldId id="285" r:id="rId12"/>
    <p:sldId id="258" r:id="rId13"/>
    <p:sldId id="267" r:id="rId14"/>
    <p:sldId id="286" r:id="rId15"/>
    <p:sldId id="287" r:id="rId16"/>
    <p:sldId id="288" r:id="rId17"/>
    <p:sldId id="289" r:id="rId18"/>
    <p:sldId id="274" r:id="rId19"/>
    <p:sldId id="261" r:id="rId20"/>
    <p:sldId id="275" r:id="rId21"/>
    <p:sldId id="276" r:id="rId22"/>
    <p:sldId id="259" r:id="rId23"/>
    <p:sldId id="277" r:id="rId24"/>
    <p:sldId id="260" r:id="rId25"/>
  </p:sldIdLst>
  <p:sldSz cx="18288000" cy="10287000"/>
  <p:notesSz cx="6797675" cy="9926638"/>
  <p:embeddedFontLst>
    <p:embeddedFont>
      <p:font typeface="Fira Sans Bold" panose="020B0604020202020204" charset="0"/>
      <p:regular r:id="rId26"/>
    </p:embeddedFont>
    <p:embeddedFont>
      <p:font typeface="Fira Sans Light" panose="020B0403050000020004" pitchFamily="34" charset="0"/>
      <p:regular r:id="rId27"/>
      <p:italic r:id="rId28"/>
    </p:embeddedFont>
    <p:embeddedFont>
      <p:font typeface="Fira Sans Medium" panose="020B0603050000020004" pitchFamily="34" charset="0"/>
      <p:regular r:id="rId29"/>
      <p: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Times" panose="02020603050405020304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034"/>
    <a:srgbClr val="E8E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02890"/>
            <a:ext cx="10202605" cy="8168615"/>
            <a:chOff x="0" y="0"/>
            <a:chExt cx="13603473" cy="10891486"/>
          </a:xfrm>
        </p:grpSpPr>
        <p:sp>
          <p:nvSpPr>
            <p:cNvPr id="3" name="TextBox 3"/>
            <p:cNvSpPr txBox="1"/>
            <p:nvPr/>
          </p:nvSpPr>
          <p:spPr>
            <a:xfrm>
              <a:off x="0" y="419100"/>
              <a:ext cx="13603473" cy="807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969"/>
                </a:lnSpc>
              </a:pPr>
              <a:r>
                <a:rPr lang="en-US" sz="9974" b="1" dirty="0" err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Spotkanie</a:t>
              </a:r>
              <a:r>
                <a:rPr lang="en-US" sz="9974" b="1" dirty="0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 </a:t>
              </a:r>
              <a:r>
                <a:rPr lang="en-US" sz="9974" b="1" dirty="0" err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informacyjne</a:t>
              </a:r>
              <a:r>
                <a:rPr lang="en-US" sz="9974" b="1" dirty="0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 </a:t>
              </a:r>
            </a:p>
            <a:p>
              <a:pPr algn="l">
                <a:lnSpc>
                  <a:spcPts val="11969"/>
                </a:lnSpc>
              </a:pPr>
              <a:r>
                <a:rPr lang="en-US" sz="9974" b="1" dirty="0" err="1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dla</a:t>
              </a:r>
              <a:r>
                <a:rPr lang="en-US" sz="9974" b="1" dirty="0">
                  <a:solidFill>
                    <a:srgbClr val="000000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 NGO</a:t>
              </a:r>
            </a:p>
            <a:p>
              <a:pPr algn="l">
                <a:lnSpc>
                  <a:spcPts val="11969"/>
                </a:lnSpc>
              </a:pPr>
              <a:endParaRPr lang="en-US" sz="9974" b="1" dirty="0">
                <a:solidFill>
                  <a:srgbClr val="000000"/>
                </a:solidFill>
                <a:latin typeface="Fira Sans Bold"/>
                <a:ea typeface="Fira Sans Bold"/>
                <a:cs typeface="Fira Sans Bold"/>
                <a:sym typeface="Fira San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235406"/>
              <a:ext cx="13603473" cy="1656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19 lutego godz. 16.00 w Młodzieżowym Domu Kultury im. Janusza Korczaka w Inowrocławiu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7A54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5B4B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745073" y="529979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423EF-6573-CBA9-CA81-F7AE1BE44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3A0E4BE-1902-D4F7-FD3E-250105EE34BA}"/>
              </a:ext>
            </a:extLst>
          </p:cNvPr>
          <p:cNvSpPr txBox="1"/>
          <p:nvPr/>
        </p:nvSpPr>
        <p:spPr>
          <a:xfrm>
            <a:off x="790990" y="1896343"/>
            <a:ext cx="11594496" cy="5555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Ochrona i promocja </a:t>
            </a:r>
          </a:p>
          <a:p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zdrowia </a:t>
            </a:r>
          </a:p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25 000,00 zł</a:t>
            </a:r>
          </a:p>
          <a:p>
            <a:pPr algn="just"/>
            <a:endParaRPr lang="pl-PL" sz="6600" b="1" dirty="0">
              <a:solidFill>
                <a:srgbClr val="000000"/>
              </a:solidFill>
              <a:latin typeface="Fira Sans Bold"/>
            </a:endParaRPr>
          </a:p>
          <a:p>
            <a:pPr algn="l">
              <a:lnSpc>
                <a:spcPts val="11969"/>
              </a:lnSpc>
            </a:pPr>
            <a:endParaRPr lang="en-US" sz="9974" b="1" dirty="0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317AC16-5CBD-FF3A-05ED-9336CDB1867E}"/>
              </a:ext>
            </a:extLst>
          </p:cNvPr>
          <p:cNvGrpSpPr/>
          <p:nvPr/>
        </p:nvGrpSpPr>
        <p:grpSpPr>
          <a:xfrm>
            <a:off x="12350229" y="2345511"/>
            <a:ext cx="7321033" cy="6340049"/>
            <a:chOff x="0" y="0"/>
            <a:chExt cx="3619627" cy="3134614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5925E7-5534-700F-D78D-4AF796DBA36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C52457C-957A-16A8-EE39-26093E793FC3}"/>
              </a:ext>
            </a:extLst>
          </p:cNvPr>
          <p:cNvGrpSpPr/>
          <p:nvPr/>
        </p:nvGrpSpPr>
        <p:grpSpPr>
          <a:xfrm>
            <a:off x="11052961" y="4863487"/>
            <a:ext cx="2271679" cy="1967285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A17BD1A-A5C3-12BB-CB79-219D4B7FE82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5B4B4"/>
            </a:solid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2D3441E-3463-492B-5AA2-BD9AEF02C5BF}"/>
              </a:ext>
            </a:extLst>
          </p:cNvPr>
          <p:cNvGrpSpPr/>
          <p:nvPr/>
        </p:nvGrpSpPr>
        <p:grpSpPr>
          <a:xfrm>
            <a:off x="14782800" y="-495300"/>
            <a:ext cx="3799619" cy="3290488"/>
            <a:chOff x="0" y="0"/>
            <a:chExt cx="3619627" cy="313461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4FE1C22-5CEC-C86E-89AE-6F9697190551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CEF22CB3-67C5-F668-AE5F-915FE1274188}"/>
              </a:ext>
            </a:extLst>
          </p:cNvPr>
          <p:cNvSpPr/>
          <p:nvPr/>
        </p:nvSpPr>
        <p:spPr>
          <a:xfrm>
            <a:off x="745073" y="529979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08150E3-6C82-BFCB-BB31-4E5ABE824531}"/>
              </a:ext>
            </a:extLst>
          </p:cNvPr>
          <p:cNvGrpSpPr/>
          <p:nvPr/>
        </p:nvGrpSpPr>
        <p:grpSpPr>
          <a:xfrm>
            <a:off x="12050841" y="7491813"/>
            <a:ext cx="4970154" cy="43041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B8CDD03-C236-ABAE-7309-33BD424E80E4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DB2937D-D0AE-645E-8FD8-28F142797C22}"/>
              </a:ext>
            </a:extLst>
          </p:cNvPr>
          <p:cNvSpPr txBox="1"/>
          <p:nvPr/>
        </p:nvSpPr>
        <p:spPr>
          <a:xfrm>
            <a:off x="656850" y="5818156"/>
            <a:ext cx="10202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profilaktyka zdrowia psychicznego - kampanie informacyjne, warsztaty, programy edukacyjne dotyczące dbania o zdrowie psychiczne, budowania odporności psychicznej i radzenia sobie ze stresem,</a:t>
            </a:r>
          </a:p>
          <a:p>
            <a:pPr algn="l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przeciwdziałanie skutkom uzależnień poprzez realizację programów profilaktycznych, edukację, wsparcie dla grup ryzyka,</a:t>
            </a:r>
          </a:p>
          <a:p>
            <a:pPr algn="l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organizowanie szkoleń i warsztatów edukacyjnych promujących zdrowy styl życia oraz zapobiegających zaburzeniom odżywiania.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9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CACE7-EF92-A989-D8CF-3E2085BC7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C98CEE1-FFBA-2924-BE50-DDC75F61F0B1}"/>
              </a:ext>
            </a:extLst>
          </p:cNvPr>
          <p:cNvSpPr txBox="1"/>
          <p:nvPr/>
        </p:nvSpPr>
        <p:spPr>
          <a:xfrm>
            <a:off x="998795" y="2252207"/>
            <a:ext cx="10202605" cy="454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Ratownictwo i ochrona ludności </a:t>
            </a:r>
          </a:p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10 000,00 zł   </a:t>
            </a:r>
          </a:p>
          <a:p>
            <a:pPr algn="l">
              <a:lnSpc>
                <a:spcPts val="11969"/>
              </a:lnSpc>
            </a:pPr>
            <a:endParaRPr lang="en-US" sz="9974" b="1" dirty="0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C3FFC3C-9961-6613-46F4-D9931E256527}"/>
              </a:ext>
            </a:extLst>
          </p:cNvPr>
          <p:cNvGrpSpPr/>
          <p:nvPr/>
        </p:nvGrpSpPr>
        <p:grpSpPr>
          <a:xfrm>
            <a:off x="11201400" y="1527420"/>
            <a:ext cx="2271679" cy="1967285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205ABDC-D6CB-14B3-38E9-F25B63E1F21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5B4B4"/>
            </a:solid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4347E63-8380-A7E7-63EE-7269A5CE63C9}"/>
              </a:ext>
            </a:extLst>
          </p:cNvPr>
          <p:cNvGrpSpPr/>
          <p:nvPr/>
        </p:nvGrpSpPr>
        <p:grpSpPr>
          <a:xfrm>
            <a:off x="14782800" y="-495300"/>
            <a:ext cx="3799619" cy="3290488"/>
            <a:chOff x="0" y="0"/>
            <a:chExt cx="3619627" cy="313461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3ACB913-FA36-B2DD-C060-BBFE9854E9C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90CCD679-77DB-2C14-70DE-0F321128400C}"/>
              </a:ext>
            </a:extLst>
          </p:cNvPr>
          <p:cNvSpPr/>
          <p:nvPr/>
        </p:nvSpPr>
        <p:spPr>
          <a:xfrm>
            <a:off x="745073" y="529979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5B5B605-6BF8-C012-BF4F-24A9E164E90B}"/>
              </a:ext>
            </a:extLst>
          </p:cNvPr>
          <p:cNvGrpSpPr/>
          <p:nvPr/>
        </p:nvGrpSpPr>
        <p:grpSpPr>
          <a:xfrm>
            <a:off x="11712455" y="6607491"/>
            <a:ext cx="4970154" cy="43041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078B6DF-9DB5-5F29-BFC5-BB79D827D73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7D6C0C6-49DF-C639-0DE5-021F28B8E299}"/>
              </a:ext>
            </a:extLst>
          </p:cNvPr>
          <p:cNvGrpSpPr/>
          <p:nvPr/>
        </p:nvGrpSpPr>
        <p:grpSpPr>
          <a:xfrm>
            <a:off x="10875401" y="2095500"/>
            <a:ext cx="7321033" cy="6340049"/>
            <a:chOff x="0" y="0"/>
            <a:chExt cx="3619627" cy="3134614"/>
          </a:xfrm>
          <a:blipFill>
            <a:blip r:embed="rId3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7458B78-EAA1-3397-2B79-CF80ACFBCFCA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08BCF29-8E45-5D63-3264-D1B9CBA1C6E4}"/>
              </a:ext>
            </a:extLst>
          </p:cNvPr>
          <p:cNvSpPr txBox="1"/>
          <p:nvPr/>
        </p:nvSpPr>
        <p:spPr>
          <a:xfrm>
            <a:off x="656850" y="5818156"/>
            <a:ext cx="10202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organizacja i prowadzenie szkoleń z zakresu pierwszej pomocy, ochrony ludności i obrony cywilnej </a:t>
            </a:r>
            <a:b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mieszkańców Powiatu Inowrocławskiego,</a:t>
            </a:r>
          </a:p>
          <a:p>
            <a:pPr algn="l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realizacja zadań z zakresu ratownictwa wodnego na terenie Powiatu Inowrocławskiego.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2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26019" r="-3874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83004" y="2261100"/>
            <a:ext cx="10401300" cy="5193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Sposoby składania ofert w ramach otwartego konkursu ofert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1028700"/>
            <a:ext cx="4212844" cy="586200"/>
            <a:chOff x="0" y="0"/>
            <a:chExt cx="5617125" cy="781600"/>
          </a:xfrm>
        </p:grpSpPr>
        <p:sp>
          <p:nvSpPr>
            <p:cNvPr id="13" name="TextBox 13"/>
            <p:cNvSpPr txBox="1"/>
            <p:nvPr/>
          </p:nvSpPr>
          <p:spPr>
            <a:xfrm>
              <a:off x="1293956" y="104415"/>
              <a:ext cx="4323169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Dodaj</a:t>
              </a:r>
              <a:r>
                <a:rPr lang="en-US" sz="2400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nazwę</a:t>
              </a:r>
              <a:r>
                <a:rPr lang="en-US" sz="2400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firmy</a:t>
              </a:r>
              <a:endParaRPr lang="en-US" sz="2400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905010" cy="781600"/>
            </a:xfrm>
            <a:custGeom>
              <a:avLst/>
              <a:gdLst/>
              <a:ahLst/>
              <a:cxnLst/>
              <a:rect l="l" t="t" r="r" b="b"/>
              <a:pathLst>
                <a:path w="905010" h="781600">
                  <a:moveTo>
                    <a:pt x="0" y="0"/>
                  </a:moveTo>
                  <a:lnTo>
                    <a:pt x="905010" y="0"/>
                  </a:lnTo>
                  <a:lnTo>
                    <a:pt x="905010" y="781600"/>
                  </a:lnTo>
                  <a:lnTo>
                    <a:pt x="0" y="78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6C22BBFF-76D4-3B7C-88B5-0EBF55BF0916}"/>
              </a:ext>
            </a:extLst>
          </p:cNvPr>
          <p:cNvSpPr/>
          <p:nvPr/>
        </p:nvSpPr>
        <p:spPr>
          <a:xfrm>
            <a:off x="591748" y="694444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99151" y="-800100"/>
            <a:ext cx="6210236" cy="537809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09993" y="306851"/>
            <a:ext cx="3151914" cy="272957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85375"/>
              </p:ext>
            </p:extLst>
          </p:nvPr>
        </p:nvGraphicFramePr>
        <p:xfrm>
          <a:off x="1028700" y="3946254"/>
          <a:ext cx="16230600" cy="5860160"/>
        </p:xfrm>
        <a:graphic>
          <a:graphicData uri="http://schemas.openxmlformats.org/drawingml/2006/table">
            <a:tbl>
              <a:tblPr/>
              <a:tblGrid>
                <a:gridCol w="811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9013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pl-PL" sz="2799" b="1" dirty="0">
                          <a:solidFill>
                            <a:srgbClr val="F4F4F4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Aktualny wydruk KRS, wypis lub zaświadczenie z innego rejestru lub ewidencji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799" b="1" kern="1200" dirty="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  <a:t>Kserokopie dokumentów pozbawione</a:t>
                      </a:r>
                    </a:p>
                    <a:p>
                      <a:r>
                        <a:rPr lang="pl-PL" sz="2799" b="1" kern="1200" dirty="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  <a:t>klauzuli „za zgodność z oryginałem" </a:t>
                      </a:r>
                      <a:r>
                        <a:rPr lang="pl-PL" sz="2799" b="1" u="sng" kern="1200" dirty="0">
                          <a:solidFill>
                            <a:srgbClr val="FF0000"/>
                          </a:solidFill>
                          <a:latin typeface="Fira Sans Medium"/>
                          <a:ea typeface="+mn-ea"/>
                          <a:cs typeface="+mn-cs"/>
                        </a:rPr>
                        <a:t>nie będą uwzględniane</a:t>
                      </a:r>
                      <a:r>
                        <a:rPr lang="pl-PL" sz="2799" b="1" kern="1200" dirty="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  <a:t>, a oferty bez załączników</a:t>
                      </a:r>
                    </a:p>
                    <a:p>
                      <a:r>
                        <a:rPr lang="pl-PL" sz="2799" b="1" kern="1200" dirty="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  <a:t>będą traktowane jako OFERTY </a:t>
                      </a:r>
                      <a:r>
                        <a:rPr lang="pl-PL" sz="2799" b="1" kern="120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  <a:t>KTÓRE </a:t>
                      </a:r>
                      <a:br>
                        <a:rPr lang="pl-PL" sz="2799" b="1" kern="120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</a:br>
                      <a:r>
                        <a:rPr lang="pl-PL" sz="2799" b="1" kern="120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  <a:t>NIE </a:t>
                      </a:r>
                      <a:r>
                        <a:rPr lang="pl-PL" sz="2799" b="1" kern="1200" dirty="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  <a:t>SPEŁNIAIAJĄ KRYTERIÓW FORMALNYCH</a:t>
                      </a:r>
                      <a:endParaRPr lang="en-US" sz="2799" b="1" kern="1200" dirty="0">
                        <a:solidFill>
                          <a:srgbClr val="F4F4F4"/>
                        </a:solidFill>
                        <a:latin typeface="Fira Sans Medium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013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pl-PL" sz="2799" b="1" dirty="0">
                          <a:solidFill>
                            <a:srgbClr val="F4F4F4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Kserokopia statutu/ regulaminu potwierdzona za zgodność z oryginałem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799" b="1" kern="1200" dirty="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  <a:t>Do każdej oferty wymagany jest komplet</a:t>
                      </a:r>
                    </a:p>
                    <a:p>
                      <a:pPr algn="ctr"/>
                      <a:r>
                        <a:rPr lang="pl-PL" sz="2799" b="1" kern="1200" dirty="0">
                          <a:solidFill>
                            <a:srgbClr val="F4F4F4"/>
                          </a:solidFill>
                          <a:latin typeface="Fira Sans Medium"/>
                          <a:ea typeface="+mn-ea"/>
                          <a:cs typeface="+mn-cs"/>
                        </a:rPr>
                        <a:t>dokumentów</a:t>
                      </a:r>
                      <a:endParaRPr lang="en-US" sz="2799" b="1" kern="1200" dirty="0">
                        <a:solidFill>
                          <a:srgbClr val="F4F4F4"/>
                        </a:solidFill>
                        <a:latin typeface="Fira Sans Medium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013"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pl-PL" sz="2799" b="1" dirty="0">
                          <a:solidFill>
                            <a:srgbClr val="F4F4F4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Kopia umowy lub statutu spółki potwierdzona za zgodność z oryginałem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pl-PL" sz="2799" b="1" dirty="0">
                          <a:solidFill>
                            <a:srgbClr val="F4F4F4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Szczegóły znajdują się w Uchwale  nr 500/2026 Zarządu Powiatu Inowrocławskiego z dnia </a:t>
                      </a:r>
                      <a:br>
                        <a:rPr lang="pl-PL" sz="2799" b="1" dirty="0">
                          <a:solidFill>
                            <a:srgbClr val="F4F4F4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</a:br>
                      <a:r>
                        <a:rPr lang="pl-PL" sz="2799" b="1" dirty="0">
                          <a:solidFill>
                            <a:srgbClr val="F4F4F4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12 lutego 2026 r.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1028700" y="1028700"/>
            <a:ext cx="6910589" cy="257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F4F4F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Załączniki </a:t>
            </a:r>
            <a:br>
              <a:rPr lang="pl-PL" sz="8499" b="1" spc="-84" dirty="0">
                <a:solidFill>
                  <a:srgbClr val="F4F4F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</a:br>
            <a:r>
              <a:rPr lang="pl-PL" sz="8499" b="1" spc="-84" dirty="0">
                <a:solidFill>
                  <a:srgbClr val="F4F4F4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do oferty</a:t>
            </a:r>
            <a:endParaRPr lang="en-US" sz="8499" b="1" spc="-84" dirty="0">
              <a:solidFill>
                <a:srgbClr val="F4F4F4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D88BE-3E57-7C2F-A54E-10C4DE82F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96D7EE4-83F1-3395-6C71-973BDC435F0B}"/>
              </a:ext>
            </a:extLst>
          </p:cNvPr>
          <p:cNvSpPr txBox="1"/>
          <p:nvPr/>
        </p:nvSpPr>
        <p:spPr>
          <a:xfrm>
            <a:off x="1028700" y="1028700"/>
            <a:ext cx="14287500" cy="2577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Karta oceny </a:t>
            </a:r>
          </a:p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formalnej</a:t>
            </a:r>
            <a:endParaRPr lang="en-US" sz="8499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94D05E3-D441-4DFE-141D-7DA89A70C4E2}"/>
              </a:ext>
            </a:extLst>
          </p:cNvPr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F60A1E-5247-D566-6027-9C2903256A0D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3B30FCC-F878-C82F-1E46-8DD14C2AA795}"/>
              </a:ext>
            </a:extLst>
          </p:cNvPr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21C20E-B1DD-C8E9-CCB6-44FF45C758B3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B67F692-BBF1-F79F-0FC7-C730B5E86518}"/>
              </a:ext>
            </a:extLst>
          </p:cNvPr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6408870-623F-D63F-CEFF-32792333CB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4D6BA016-6CD8-278C-FA80-32C6648E7864}"/>
              </a:ext>
            </a:extLst>
          </p:cNvPr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1C66FC8-9298-FA8C-9408-16CE046A9DE5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919BCA-9CE4-89A6-C991-7614A3C1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" y="219075"/>
            <a:ext cx="3429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B1A541D1-D8EB-4A4A-1A22-935F4A807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246" y="109182"/>
            <a:ext cx="9906000" cy="1006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9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C2B4E-7B78-2913-8CE2-22984AB44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E45481E-6D9D-C604-E0D8-29C65172DA74}"/>
              </a:ext>
            </a:extLst>
          </p:cNvPr>
          <p:cNvSpPr txBox="1"/>
          <p:nvPr/>
        </p:nvSpPr>
        <p:spPr>
          <a:xfrm>
            <a:off x="1028700" y="1028700"/>
            <a:ext cx="14287500" cy="2577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Karta oceny </a:t>
            </a:r>
          </a:p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formalnej</a:t>
            </a:r>
            <a:endParaRPr lang="en-US" sz="8499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7D0B302-5F48-515D-6759-0400CC70A860}"/>
              </a:ext>
            </a:extLst>
          </p:cNvPr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DC2B8A-D5D6-AAF5-A464-ADA933B5878A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DEC996B-F4A4-4B1A-DBAE-3F79A62374E4}"/>
              </a:ext>
            </a:extLst>
          </p:cNvPr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382171A-F765-00E0-174A-8E04534BCA3B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0CC9524-EF3D-4891-AAB8-1497388BFA03}"/>
              </a:ext>
            </a:extLst>
          </p:cNvPr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3A145CF-44C6-3751-79BB-7119225FCD6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86174A84-5F22-043A-F66A-A2821DA091AF}"/>
              </a:ext>
            </a:extLst>
          </p:cNvPr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540A87F-659A-E798-5102-ABF0AE6CE03A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EC9AE4-1788-E5D9-FC33-B5655841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" y="219075"/>
            <a:ext cx="3429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3EABF5B-20B1-219E-C55F-1F09DF645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992" y="1422818"/>
            <a:ext cx="10897026" cy="76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2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84D3-1DE9-599A-5AFB-830CF6F1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FAD6E61-6D54-FE12-663B-62E20E514D81}"/>
              </a:ext>
            </a:extLst>
          </p:cNvPr>
          <p:cNvSpPr txBox="1"/>
          <p:nvPr/>
        </p:nvSpPr>
        <p:spPr>
          <a:xfrm>
            <a:off x="272251" y="1028700"/>
            <a:ext cx="14287500" cy="2577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000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Karta oceny </a:t>
            </a:r>
          </a:p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000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merytorycznej</a:t>
            </a:r>
            <a:endParaRPr lang="en-US" sz="8000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83C7D16-506A-68C6-145D-7D4AFABA5906}"/>
              </a:ext>
            </a:extLst>
          </p:cNvPr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E42B510-F9E7-98AE-784F-56994C80F65F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884FCC8-9D98-6B61-526D-E91E164F3C68}"/>
              </a:ext>
            </a:extLst>
          </p:cNvPr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FBFE643-9FA1-376B-4991-CF024F4A8EAB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71FBE38-AF3C-4323-A859-3F4447FD2DB8}"/>
              </a:ext>
            </a:extLst>
          </p:cNvPr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690C37C-5557-6E7A-939D-D5F12A0ACB16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03EE5AB-34DE-910A-4E88-4B572A080900}"/>
              </a:ext>
            </a:extLst>
          </p:cNvPr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915143B-B99F-4B0D-4901-ABCAEFF9499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9DE03B-DDF9-12AC-D39C-57504E65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" y="219075"/>
            <a:ext cx="3429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13EF87C-03E3-72F8-A284-D5BF27AF4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544" y="167900"/>
            <a:ext cx="9982200" cy="99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6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3F050-D64A-BBDA-E19A-D0D58669D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45BF23F-0C0B-C99E-912D-F49857FD29BD}"/>
              </a:ext>
            </a:extLst>
          </p:cNvPr>
          <p:cNvSpPr txBox="1"/>
          <p:nvPr/>
        </p:nvSpPr>
        <p:spPr>
          <a:xfrm>
            <a:off x="272251" y="1028700"/>
            <a:ext cx="14287500" cy="2577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000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Karta oceny </a:t>
            </a:r>
          </a:p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000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merytorycznej</a:t>
            </a:r>
            <a:endParaRPr lang="en-US" sz="8000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E3CAA88-3D35-23FB-9496-6A5D1922BFC4}"/>
              </a:ext>
            </a:extLst>
          </p:cNvPr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94167CD-AD2E-191D-A808-0E1A47D2E10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7F6AE0A-F5EE-59C2-2FFB-94A77D3E6D0A}"/>
              </a:ext>
            </a:extLst>
          </p:cNvPr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9D63A5E-1488-5C94-E30C-354034F2DF61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FAD2241-C59F-1A7B-5D20-5FD4330D66F7}"/>
              </a:ext>
            </a:extLst>
          </p:cNvPr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125B5A1-8D2E-CFBB-735D-4F225BC9CFEF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9234EB3-6146-2AE0-04D0-05615638D6D4}"/>
              </a:ext>
            </a:extLst>
          </p:cNvPr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A4198B9-8ADD-F801-DEE2-58FD7E4F8B73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084926-F9E3-C346-2BED-46ABB5DF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" y="219075"/>
            <a:ext cx="3429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D828646-2AF3-F1A6-B05C-DC6022ABB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833" y="575200"/>
            <a:ext cx="8305800" cy="95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3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668BF-7A7A-B151-C315-3B74BA322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ACB1104-4705-ABF4-7A6F-12D23C23CF97}"/>
              </a:ext>
            </a:extLst>
          </p:cNvPr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5FDBD5F-BDB8-0D8D-51E2-ED2EB138EB0F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78206A8-74CF-3D0B-6742-E71ADF43B956}"/>
              </a:ext>
            </a:extLst>
          </p:cNvPr>
          <p:cNvGrpSpPr/>
          <p:nvPr/>
        </p:nvGrpSpPr>
        <p:grpSpPr>
          <a:xfrm>
            <a:off x="9859850" y="563974"/>
            <a:ext cx="4961246" cy="4296462"/>
            <a:chOff x="0" y="0"/>
            <a:chExt cx="3619627" cy="313461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3C6BDED-D806-1B90-8392-B25E882CEE38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040BFA4-F128-6865-6FCA-BC205F1D47F1}"/>
              </a:ext>
            </a:extLst>
          </p:cNvPr>
          <p:cNvGrpSpPr>
            <a:grpSpLocks noChangeAspect="1"/>
          </p:cNvGrpSpPr>
          <p:nvPr/>
        </p:nvGrpSpPr>
        <p:grpSpPr>
          <a:xfrm>
            <a:off x="10345997" y="2120110"/>
            <a:ext cx="7611546" cy="6591255"/>
            <a:chOff x="0" y="0"/>
            <a:chExt cx="4282440" cy="3708400"/>
          </a:xfrm>
          <a:blipFill>
            <a:blip r:embed="rId2"/>
            <a:stretch>
              <a:fillRect/>
            </a:stretch>
          </a:blip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A91E87D-6E1F-BD77-4593-FB48A401F3F9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CB8D280-CE4C-3B66-D7D9-275AF0F5BC43}"/>
              </a:ext>
            </a:extLst>
          </p:cNvPr>
          <p:cNvSpPr txBox="1"/>
          <p:nvPr/>
        </p:nvSpPr>
        <p:spPr>
          <a:xfrm>
            <a:off x="614023" y="1892482"/>
            <a:ext cx="10401300" cy="6502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Zasady sporządzania i składania sprawozdań </a:t>
            </a:r>
            <a:b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</a:b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z realizacji zadań publicznych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DEDB263-95AC-7705-25CA-27FFA7EAC38B}"/>
              </a:ext>
            </a:extLst>
          </p:cNvPr>
          <p:cNvGrpSpPr/>
          <p:nvPr/>
        </p:nvGrpSpPr>
        <p:grpSpPr>
          <a:xfrm>
            <a:off x="1028700" y="1028700"/>
            <a:ext cx="4212844" cy="586200"/>
            <a:chOff x="0" y="0"/>
            <a:chExt cx="5617125" cy="781600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9DA915B0-9FDF-4FBF-0D7C-B4C134E4BEEA}"/>
                </a:ext>
              </a:extLst>
            </p:cNvPr>
            <p:cNvSpPr txBox="1"/>
            <p:nvPr/>
          </p:nvSpPr>
          <p:spPr>
            <a:xfrm>
              <a:off x="1293956" y="104415"/>
              <a:ext cx="4323169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Dodaj</a:t>
              </a:r>
              <a:r>
                <a:rPr lang="en-US" sz="2400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nazwę</a:t>
              </a:r>
              <a:r>
                <a:rPr lang="en-US" sz="2400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firmy</a:t>
              </a:r>
              <a:endParaRPr lang="en-US" sz="2400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E45A3C5-3537-A13B-1374-CE3AAD9B28EC}"/>
                </a:ext>
              </a:extLst>
            </p:cNvPr>
            <p:cNvSpPr/>
            <p:nvPr/>
          </p:nvSpPr>
          <p:spPr>
            <a:xfrm>
              <a:off x="0" y="0"/>
              <a:ext cx="905010" cy="781600"/>
            </a:xfrm>
            <a:custGeom>
              <a:avLst/>
              <a:gdLst/>
              <a:ahLst/>
              <a:cxnLst/>
              <a:rect l="l" t="t" r="r" b="b"/>
              <a:pathLst>
                <a:path w="905010" h="781600">
                  <a:moveTo>
                    <a:pt x="0" y="0"/>
                  </a:moveTo>
                  <a:lnTo>
                    <a:pt x="905010" y="0"/>
                  </a:lnTo>
                  <a:lnTo>
                    <a:pt x="905010" y="781600"/>
                  </a:lnTo>
                  <a:lnTo>
                    <a:pt x="0" y="78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9451F066-095B-31ED-36AF-B65AD1F5DC0F}"/>
              </a:ext>
            </a:extLst>
          </p:cNvPr>
          <p:cNvSpPr/>
          <p:nvPr/>
        </p:nvSpPr>
        <p:spPr>
          <a:xfrm>
            <a:off x="591748" y="694444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02189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5512745" cy="257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Rozliczenie dotacji</a:t>
            </a:r>
            <a:endParaRPr lang="en-US" sz="8499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888836" y="765928"/>
            <a:ext cx="8272402" cy="3039663"/>
            <a:chOff x="0" y="-9525"/>
            <a:chExt cx="11029869" cy="405288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11029869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50"/>
                </a:lnSpc>
                <a:spcBef>
                  <a:spcPct val="0"/>
                </a:spcBef>
              </a:pPr>
              <a:r>
                <a:rPr lang="pl-PL" sz="3375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Sprawozdanie</a:t>
              </a:r>
              <a:endParaRPr lang="en-US" sz="3375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60408"/>
              <a:ext cx="11029869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l-PL" sz="2000" b="0" i="0" u="none" strike="noStrike" baseline="0" dirty="0">
                  <a:latin typeface="Arial" panose="020B0604020202020204" pitchFamily="34" charset="0"/>
                </a:rPr>
                <a:t>Oferent zobowiązany jest do złożenia sprawozdania z wykonania zadania publicznego według wzoru określonego w Rozporządzeniu Przewodniczącego Komitetu do Spraw Pożytku Publicznego z dnia 24 października 2018 roku w sprawie wzorów ofert i ramowych wzorów umów dotyczących reali2acji zadań publicznych oraz wzorów sprawozdań z wykonania tych zadań (Dz. U. z 2018 roku, póz. 2057).</a:t>
              </a:r>
            </a:p>
            <a:p>
              <a:pPr algn="just"/>
              <a:r>
                <a:rPr lang="pl-PL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Fira Sans Light"/>
                  <a:cs typeface="Times New Roman" panose="02020603050405020304" pitchFamily="18" charset="0"/>
                  <a:sym typeface="Fira Sans Light"/>
                </a:rPr>
                <a:t>Sprawozdanie należy złożyć zgodnie z terminem </a:t>
              </a:r>
              <a:r>
                <a:rPr lang="pl-PL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Fira Sans Light"/>
                  <a:cs typeface="Times New Roman" panose="02020603050405020304" pitchFamily="18" charset="0"/>
                  <a:sym typeface="Fira Sans Light"/>
                </a:rPr>
                <a:t>określonym </a:t>
              </a:r>
              <a:br>
                <a:rPr lang="pl-PL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Fira Sans Light"/>
                  <a:cs typeface="Times New Roman" panose="02020603050405020304" pitchFamily="18" charset="0"/>
                  <a:sym typeface="Fira Sans Light"/>
                </a:rPr>
              </a:br>
              <a:r>
                <a:rPr lang="pl-PL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Fira Sans Light"/>
                  <a:cs typeface="Times New Roman" panose="02020603050405020304" pitchFamily="18" charset="0"/>
                  <a:sym typeface="Fira Sans Light"/>
                </a:rPr>
                <a:t>w </a:t>
              </a:r>
              <a:r>
                <a:rPr lang="pl-PL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Fira Sans Light"/>
                  <a:cs typeface="Times New Roman" panose="02020603050405020304" pitchFamily="18" charset="0"/>
                  <a:sym typeface="Fira Sans Light"/>
                </a:rPr>
                <a:t>umowie. 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Fira Sans Light"/>
                <a:cs typeface="Times New Roman" panose="02020603050405020304" pitchFamily="18" charset="0"/>
                <a:sym typeface="Fira Sans Light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86898" y="3861547"/>
            <a:ext cx="8272402" cy="2788698"/>
            <a:chOff x="0" y="198142"/>
            <a:chExt cx="11029869" cy="371826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98142"/>
              <a:ext cx="11029869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50"/>
                </a:lnSpc>
                <a:spcBef>
                  <a:spcPct val="0"/>
                </a:spcBef>
              </a:pPr>
              <a:r>
                <a:rPr lang="pl-PL" sz="3375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Osiągnięcia rezultatów</a:t>
              </a:r>
              <a:endParaRPr lang="en-US" sz="3375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72892"/>
              <a:ext cx="11029869" cy="2843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pl-PL" sz="2000" dirty="0">
                  <a:latin typeface="Arial" panose="020B0604020202020204" pitchFamily="34" charset="0"/>
                  <a:sym typeface="Fira Sans Light"/>
                </a:rPr>
                <a:t>W zależności od planowanych osiągniętych rezultatów: </a:t>
              </a:r>
            </a:p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pl-PL" sz="2000" dirty="0">
                  <a:latin typeface="Arial" panose="020B0604020202020204" pitchFamily="34" charset="0"/>
                  <a:sym typeface="Fira Sans Light"/>
                </a:rPr>
                <a:t>- listy obecności, </a:t>
              </a:r>
            </a:p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pl-PL" sz="2000" dirty="0">
                  <a:latin typeface="Arial" panose="020B0604020202020204" pitchFamily="34" charset="0"/>
                  <a:sym typeface="Fira Sans Light"/>
                </a:rPr>
                <a:t>- zdjęcia z poszczególnych wydarzeń, które były organizowane,</a:t>
              </a:r>
            </a:p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pl-PL" sz="2000" dirty="0">
                  <a:latin typeface="Arial" panose="020B0604020202020204" pitchFamily="34" charset="0"/>
                  <a:sym typeface="Fira Sans Light"/>
                </a:rPr>
                <a:t>- informacje z </a:t>
              </a:r>
              <a:r>
                <a:rPr lang="pl-PL" sz="2000" dirty="0" err="1">
                  <a:latin typeface="Arial" panose="020B0604020202020204" pitchFamily="34" charset="0"/>
                  <a:sym typeface="Fira Sans Light"/>
                </a:rPr>
                <a:t>social</a:t>
              </a:r>
              <a:r>
                <a:rPr lang="pl-PL" sz="2000" dirty="0">
                  <a:latin typeface="Arial" panose="020B0604020202020204" pitchFamily="34" charset="0"/>
                  <a:sym typeface="Fira Sans Light"/>
                </a:rPr>
                <a:t> mediów oraz prasy o realizowanym zadaniu</a:t>
              </a:r>
            </a:p>
            <a:p>
              <a:pPr algn="l">
                <a:lnSpc>
                  <a:spcPts val="2800"/>
                </a:lnSpc>
                <a:spcBef>
                  <a:spcPct val="0"/>
                </a:spcBef>
              </a:pPr>
              <a:r>
                <a:rPr lang="pl-PL" sz="2000" dirty="0">
                  <a:latin typeface="Arial" panose="020B0604020202020204" pitchFamily="34" charset="0"/>
                  <a:sym typeface="Fira Sans Light"/>
                </a:rPr>
                <a:t>- dokumentacja poniesionych kosztów, faktury, potwierdzenia zapłaty</a:t>
              </a:r>
            </a:p>
            <a:p>
              <a:pPr marL="342900" indent="-342900" algn="l">
                <a:lnSpc>
                  <a:spcPts val="2800"/>
                </a:lnSpc>
                <a:spcBef>
                  <a:spcPct val="0"/>
                </a:spcBef>
                <a:buFontTx/>
                <a:buChar char="-"/>
              </a:pPr>
              <a:endParaRPr lang="en-US" sz="2000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13820" y="6448408"/>
            <a:ext cx="8764579" cy="2454096"/>
            <a:chOff x="-1664302" y="2308807"/>
            <a:chExt cx="11074840" cy="3272129"/>
          </a:xfrm>
        </p:grpSpPr>
        <p:sp>
          <p:nvSpPr>
            <p:cNvPr id="18" name="TextBox 18"/>
            <p:cNvSpPr txBox="1"/>
            <p:nvPr/>
          </p:nvSpPr>
          <p:spPr>
            <a:xfrm>
              <a:off x="-1664302" y="2308807"/>
              <a:ext cx="11029869" cy="695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50"/>
                </a:lnSpc>
                <a:spcBef>
                  <a:spcPct val="0"/>
                </a:spcBef>
              </a:pPr>
              <a:r>
                <a:rPr lang="pl-PL" sz="3375" b="1" dirty="0">
                  <a:solidFill>
                    <a:srgbClr val="000000"/>
                  </a:solidFill>
                  <a:latin typeface="Fira Sans Medium"/>
                  <a:sym typeface="Fira Sans Medium"/>
                </a:rPr>
                <a:t>Błędy</a:t>
              </a:r>
              <a:endParaRPr lang="en-US" sz="3375" b="1" dirty="0">
                <a:solidFill>
                  <a:srgbClr val="000000"/>
                </a:solidFill>
                <a:latin typeface="Fira Sans Medium"/>
                <a:sym typeface="Fira Sans Medium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-1619331" y="3118724"/>
              <a:ext cx="11029869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pl-PL" sz="2000" b="1" dirty="0">
                  <a:latin typeface="Arial" panose="020B0604020202020204" pitchFamily="34" charset="0"/>
                </a:rPr>
                <a:t>Brak potwierdzenia osiągnięcia rezultatów</a:t>
              </a:r>
            </a:p>
            <a:p>
              <a:r>
                <a:rPr lang="pl-PL" sz="2000" dirty="0">
                  <a:latin typeface="Arial" panose="020B0604020202020204" pitchFamily="34" charset="0"/>
                </a:rPr>
                <a:t>Często stwierdzane uchybienia:</a:t>
              </a:r>
            </a:p>
            <a:p>
              <a:r>
                <a:rPr lang="pl-PL" sz="2000" dirty="0">
                  <a:latin typeface="Arial" panose="020B0604020202020204" pitchFamily="34" charset="0"/>
                </a:rPr>
                <a:t>- brak podpisów osoby reprezentującej stowarzyszenie na listach obecności,</a:t>
              </a:r>
            </a:p>
            <a:p>
              <a:r>
                <a:rPr lang="pl-PL" sz="2000" dirty="0">
                  <a:latin typeface="Arial" panose="020B0604020202020204" pitchFamily="34" charset="0"/>
                </a:rPr>
                <a:t>- brak dokumentacji potwierdzającej przeprowadzenie testów lub treningów,</a:t>
              </a:r>
            </a:p>
            <a:p>
              <a:r>
                <a:rPr lang="pl-PL" sz="2000" dirty="0">
                  <a:latin typeface="Arial" panose="020B0604020202020204" pitchFamily="34" charset="0"/>
                </a:rPr>
                <a:t>- załączone dokumenty są niekompletne lub niepotwierdzone za zgodność z oryginałem.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8913820" y="1196916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8986898" y="4447326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2">
            <a:extLst>
              <a:ext uri="{FF2B5EF4-FFF2-40B4-BE49-F238E27FC236}">
                <a16:creationId xmlns:a16="http://schemas.microsoft.com/office/drawing/2014/main" id="{B7951D65-0828-602C-5A59-8CD3C7531841}"/>
              </a:ext>
            </a:extLst>
          </p:cNvPr>
          <p:cNvSpPr/>
          <p:nvPr/>
        </p:nvSpPr>
        <p:spPr>
          <a:xfrm>
            <a:off x="8913821" y="6943100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5539FD-EAE4-CAC9-3896-A49E52DBF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" y="219075"/>
            <a:ext cx="3429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415786" y="5430252"/>
            <a:ext cx="5966980" cy="516743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4A034"/>
            </a:solidFill>
          </p:spPr>
          <p:txBody>
            <a:bodyPr/>
            <a:lstStyle/>
            <a:p>
              <a:endParaRPr lang="pl-PL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4081194"/>
            <a:ext cx="446046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b="1" spc="-84" dirty="0">
                <a:latin typeface="Fira Sans Medium"/>
                <a:ea typeface="Fira Sans Medium"/>
                <a:cs typeface="Fira Sans Medium"/>
                <a:sym typeface="Fira Sans Medium"/>
              </a:rPr>
              <a:t>Agenda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48800" y="419100"/>
            <a:ext cx="7441139" cy="860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endParaRPr dirty="0"/>
          </a:p>
          <a:p>
            <a:pPr algn="l">
              <a:lnSpc>
                <a:spcPts val="3919"/>
              </a:lnSpc>
            </a:pPr>
            <a:r>
              <a:rPr lang="en-US" sz="2799" b="1" dirty="0" err="1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Pierwsza</a:t>
            </a:r>
            <a:r>
              <a:rPr lang="en-US" sz="2799" b="1" dirty="0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799" b="1" dirty="0" err="1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część</a:t>
            </a:r>
            <a:r>
              <a:rPr lang="en-US" sz="2799" b="1" dirty="0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799" b="1" dirty="0" err="1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spotkania</a:t>
            </a:r>
            <a:r>
              <a:rPr lang="en-US" sz="2799" b="1" dirty="0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</a:t>
            </a:r>
            <a:endParaRPr lang="pl-PL" sz="2799" b="1" dirty="0">
              <a:solidFill>
                <a:srgbClr val="F4F4F4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799" dirty="0">
                <a:solidFill>
                  <a:srgbClr val="F4F4F4"/>
                </a:solidFill>
                <a:latin typeface="Fira Sans Light"/>
              </a:rPr>
              <a:t>S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posoby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składania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ofert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w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ramach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otwartego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konkursu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ofert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,</a:t>
            </a:r>
            <a:endParaRPr lang="pl-PL" sz="2799" dirty="0">
              <a:solidFill>
                <a:srgbClr val="F4F4F4"/>
              </a:solidFill>
              <a:latin typeface="Fira Sans Light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rodzaje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wydatków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kwalifikowanych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,</a:t>
            </a:r>
            <a:endParaRPr lang="pl-PL" sz="2799" dirty="0">
              <a:solidFill>
                <a:srgbClr val="F4F4F4"/>
              </a:solidFill>
              <a:latin typeface="Fira Sans Light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zasady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sporządzania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i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składania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sprawozdań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z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realizacji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zadań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publicznych</a:t>
            </a:r>
            <a:endParaRPr lang="pl-PL" sz="2799" dirty="0">
              <a:solidFill>
                <a:srgbClr val="F4F4F4"/>
              </a:solidFill>
              <a:latin typeface="Fira Sans Light"/>
            </a:endParaRPr>
          </a:p>
          <a:p>
            <a:pPr marL="6858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najczęściej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popełniane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błędy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przy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składaniu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ofert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i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rozliczaniu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</a:rPr>
              <a:t>dotacji</a:t>
            </a:r>
            <a:r>
              <a:rPr lang="en-US" sz="2799" dirty="0">
                <a:solidFill>
                  <a:srgbClr val="F4F4F4"/>
                </a:solidFill>
                <a:latin typeface="Fira Sans Light"/>
              </a:rPr>
              <a:t>.  </a:t>
            </a:r>
            <a:endParaRPr lang="pl-PL" sz="2799" dirty="0">
              <a:solidFill>
                <a:srgbClr val="F4F4F4"/>
              </a:solidFill>
              <a:latin typeface="Fira Sans Light"/>
            </a:endParaRP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F4F4F4"/>
              </a:solidFill>
              <a:latin typeface="Fira Sans Light"/>
              <a:ea typeface="Fira Sans Light"/>
              <a:cs typeface="Fira Sans Light"/>
              <a:sym typeface="Fira Sans Light"/>
              <a:hlinkClick r:id="rId2" action="ppaction://hlinksldjump"/>
            </a:endParaRPr>
          </a:p>
          <a:p>
            <a:pPr algn="l">
              <a:lnSpc>
                <a:spcPts val="3919"/>
              </a:lnSpc>
            </a:pPr>
            <a:r>
              <a:rPr lang="en-US" sz="2799" b="1" u="sng" dirty="0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Druga </a:t>
            </a:r>
            <a:r>
              <a:rPr lang="en-US" sz="2799" b="1" u="sng" dirty="0" err="1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część</a:t>
            </a:r>
            <a:r>
              <a:rPr lang="en-US" sz="2799" b="1" u="sng" dirty="0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 </a:t>
            </a:r>
            <a:r>
              <a:rPr lang="en-US" sz="2799" b="1" u="sng" dirty="0" err="1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spotkania</a:t>
            </a:r>
            <a:r>
              <a:rPr lang="en-US" sz="2799" b="1" u="sng" dirty="0">
                <a:solidFill>
                  <a:srgbClr val="F4F4F4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: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zostanie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poświęcona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informacjom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     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na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temat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grantów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„INICJUJ Z FIO 4.0”, 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Przedstawione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zostaną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informacje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: 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     jak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napisać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projekt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jak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zdefiniować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cele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  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    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oraz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jak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przygotować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</a:t>
            </a:r>
            <a:r>
              <a:rPr lang="en-US" sz="2799" dirty="0" err="1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budżet</a:t>
            </a:r>
            <a:r>
              <a:rPr lang="en-US" sz="2799" dirty="0">
                <a:solidFill>
                  <a:srgbClr val="F4F4F4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  <a:endParaRPr lang="pl-PL" sz="2799" dirty="0">
              <a:solidFill>
                <a:srgbClr val="F4F4F4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algn="l">
              <a:lnSpc>
                <a:spcPts val="3919"/>
              </a:lnSpc>
            </a:pPr>
            <a:endParaRPr lang="en-US" sz="2799" dirty="0">
              <a:solidFill>
                <a:srgbClr val="F4F4F4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8D0C5D02-3C04-8CEF-3F12-9AAB233661D7}"/>
              </a:ext>
            </a:extLst>
          </p:cNvPr>
          <p:cNvSpPr/>
          <p:nvPr/>
        </p:nvSpPr>
        <p:spPr>
          <a:xfrm>
            <a:off x="533400" y="323634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EC74F-398D-FD56-A219-F1A70A153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CF7FFD7-4D04-AE95-4300-36B4F489D0AA}"/>
              </a:ext>
            </a:extLst>
          </p:cNvPr>
          <p:cNvSpPr txBox="1"/>
          <p:nvPr/>
        </p:nvSpPr>
        <p:spPr>
          <a:xfrm>
            <a:off x="1028700" y="1028700"/>
            <a:ext cx="5512745" cy="257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Rozliczenie dotacji</a:t>
            </a:r>
            <a:endParaRPr lang="en-US" sz="8499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9B10E48-EDE2-E2E9-9510-6F50FE3C7591}"/>
              </a:ext>
            </a:extLst>
          </p:cNvPr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1CD93AC-0AED-CD9B-8D40-81E3DF7B6D46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614B28C-BB53-6415-F702-FC33EF04F0C0}"/>
              </a:ext>
            </a:extLst>
          </p:cNvPr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30F2369-66C6-5BAC-C7F3-B2B73551BA04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9146653D-5967-54D2-0A62-700C324730AE}"/>
              </a:ext>
            </a:extLst>
          </p:cNvPr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7CC225A-8582-F847-B270-662980F85208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C812A02-63DB-22E3-140B-55F623138D49}"/>
              </a:ext>
            </a:extLst>
          </p:cNvPr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7052016-D66E-134A-8D67-D63B9D3580D8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6ECB7A4-64BD-676E-7E42-444988044832}"/>
              </a:ext>
            </a:extLst>
          </p:cNvPr>
          <p:cNvGrpSpPr/>
          <p:nvPr/>
        </p:nvGrpSpPr>
        <p:grpSpPr>
          <a:xfrm>
            <a:off x="8685527" y="1005592"/>
            <a:ext cx="8992873" cy="9068022"/>
            <a:chOff x="-1952771" y="-4948285"/>
            <a:chExt cx="11363310" cy="12090704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98BB4494-CB13-A584-B35E-410781C36879}"/>
                </a:ext>
              </a:extLst>
            </p:cNvPr>
            <p:cNvSpPr txBox="1"/>
            <p:nvPr/>
          </p:nvSpPr>
          <p:spPr>
            <a:xfrm>
              <a:off x="-1952771" y="-4948285"/>
              <a:ext cx="11029869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50"/>
                </a:lnSpc>
                <a:spcBef>
                  <a:spcPct val="0"/>
                </a:spcBef>
              </a:pPr>
              <a:r>
                <a:rPr lang="pl-PL" sz="3375" b="1" dirty="0">
                  <a:solidFill>
                    <a:srgbClr val="000000"/>
                  </a:solidFill>
                  <a:latin typeface="Fira Sans Medium"/>
                  <a:sym typeface="Fira Sans Medium"/>
                </a:rPr>
                <a:t>Błędy</a:t>
              </a:r>
              <a:endParaRPr lang="en-US" sz="3375" b="1" dirty="0">
                <a:solidFill>
                  <a:srgbClr val="000000"/>
                </a:solidFill>
                <a:latin typeface="Fira Sans Medium"/>
                <a:sym typeface="Fira Sans Medium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BE0D2170-2A2A-03A7-479B-6CA997941646}"/>
                </a:ext>
              </a:extLst>
            </p:cNvPr>
            <p:cNvSpPr txBox="1"/>
            <p:nvPr/>
          </p:nvSpPr>
          <p:spPr>
            <a:xfrm>
              <a:off x="-1952771" y="-4019619"/>
              <a:ext cx="11363310" cy="111620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l-PL" sz="2400" b="1" dirty="0"/>
                <a:t>Niezgodności w datach dokumentów</a:t>
              </a:r>
            </a:p>
            <a:p>
              <a:r>
                <a:rPr lang="pl-PL" sz="2400" dirty="0"/>
                <a:t>Najczęstsze problemy:</a:t>
              </a:r>
            </a:p>
            <a:p>
              <a:r>
                <a:rPr lang="pl-PL" sz="2400" dirty="0"/>
                <a:t>- data wystawienia faktury niezgodna z terminem realizacji zadania,</a:t>
              </a:r>
            </a:p>
            <a:p>
              <a:r>
                <a:rPr lang="pl-PL" sz="2400" dirty="0"/>
                <a:t>- brak zachowania ciągłości i logicznej spójności dokumentów finansowych.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l-PL" sz="2400" b="1" dirty="0"/>
                <a:t>Niewłaściwy czas gramatyczny w sprawozdaniach</a:t>
              </a:r>
            </a:p>
            <a:p>
              <a:r>
                <a:rPr lang="pl-PL" sz="2400" dirty="0"/>
                <a:t>W sprawozdaniach często:</a:t>
              </a:r>
            </a:p>
            <a:p>
              <a:r>
                <a:rPr lang="pl-PL" sz="2400" dirty="0"/>
                <a:t>- używany jest czas przyszły („zadanie odbędzie się”), zamiast czasu przeszłego opisującego wykonane działania.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l-PL" sz="2400" b="1" dirty="0"/>
                <a:t>Braki informacyjne w sprawozdaniach</a:t>
              </a:r>
            </a:p>
            <a:p>
              <a:r>
                <a:rPr lang="pl-PL" sz="2400" dirty="0"/>
                <a:t>Najczęściej pomijane dane:</a:t>
              </a:r>
            </a:p>
            <a:p>
              <a:r>
                <a:rPr lang="pl-PL" sz="2400" dirty="0"/>
                <a:t>- miejsce realizacji zadania,</a:t>
              </a:r>
            </a:p>
            <a:p>
              <a:r>
                <a:rPr lang="pl-PL" sz="2400" dirty="0"/>
                <a:t>- czas realizacji,</a:t>
              </a:r>
            </a:p>
            <a:p>
              <a:r>
                <a:rPr lang="pl-PL" sz="2400" dirty="0"/>
                <a:t>- liczba uczestników objętych działaniami.</a:t>
              </a:r>
            </a:p>
            <a:p>
              <a:endParaRPr lang="pl-PL" sz="24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l-PL" sz="2400" b="1" dirty="0"/>
                <a:t>Brak potwierdzeń zapłaty</a:t>
              </a:r>
            </a:p>
            <a:p>
              <a:r>
                <a:rPr lang="pl-PL" sz="2400" dirty="0"/>
                <a:t>Stwierdzane problemy:</a:t>
              </a:r>
            </a:p>
            <a:p>
              <a:r>
                <a:rPr lang="pl-PL" sz="2400" dirty="0"/>
                <a:t>- brak dowodów zapłaty dołączonych do faktur,</a:t>
              </a:r>
            </a:p>
            <a:p>
              <a:r>
                <a:rPr lang="pl-PL" sz="2400" dirty="0"/>
                <a:t>- niepełna dokumentacja finansowa.</a:t>
              </a:r>
            </a:p>
            <a:p>
              <a:endParaRPr lang="pl-PL" sz="2400" dirty="0"/>
            </a:p>
            <a:p>
              <a:pPr>
                <a:buFont typeface="Arial" panose="020B0604020202020204" pitchFamily="34" charset="0"/>
                <a:buChar char="•"/>
              </a:pPr>
              <a:endParaRPr lang="pl-PL" sz="2400" dirty="0"/>
            </a:p>
            <a:p>
              <a:endParaRPr lang="pl-PL" sz="2000" dirty="0"/>
            </a:p>
            <a:p>
              <a:endParaRPr lang="pl-PL" sz="2000" dirty="0"/>
            </a:p>
          </p:txBody>
        </p:sp>
      </p:grpSp>
      <p:sp>
        <p:nvSpPr>
          <p:cNvPr id="23" name="AutoShape 22">
            <a:extLst>
              <a:ext uri="{FF2B5EF4-FFF2-40B4-BE49-F238E27FC236}">
                <a16:creationId xmlns:a16="http://schemas.microsoft.com/office/drawing/2014/main" id="{CE0B7BD0-11BB-E136-CFF4-9A7834E32A0B}"/>
              </a:ext>
            </a:extLst>
          </p:cNvPr>
          <p:cNvSpPr/>
          <p:nvPr/>
        </p:nvSpPr>
        <p:spPr>
          <a:xfrm>
            <a:off x="8685527" y="1527084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54DAAF-E635-1E28-7365-5ECF2E96B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" y="205959"/>
            <a:ext cx="3429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5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013D8-15EC-DF8C-FDE8-988AD0C20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E427F70-2A89-5558-881D-C89B377C8A23}"/>
              </a:ext>
            </a:extLst>
          </p:cNvPr>
          <p:cNvSpPr txBox="1"/>
          <p:nvPr/>
        </p:nvSpPr>
        <p:spPr>
          <a:xfrm>
            <a:off x="1028700" y="1028700"/>
            <a:ext cx="5512745" cy="257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Rozliczenie dotacji</a:t>
            </a:r>
            <a:endParaRPr lang="en-US" sz="8499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AC5D582-EFF6-F0D4-87A5-722AB7EFE53E}"/>
              </a:ext>
            </a:extLst>
          </p:cNvPr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F5EC821-0D2D-C3CE-1D5B-C280E2A6F1BD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4AF50A1-51B1-52BE-D95D-D1C7BCA74EA1}"/>
              </a:ext>
            </a:extLst>
          </p:cNvPr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F910D5-50D7-2EE6-0B3C-BB73D4B405E6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0415B11-9FC1-5AAF-C37F-54CE7FAEA184}"/>
              </a:ext>
            </a:extLst>
          </p:cNvPr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1DBE54C-6993-7C17-1F22-69B8308FB564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B4D21AA-B1F9-FAFF-636B-9419005D7E39}"/>
              </a:ext>
            </a:extLst>
          </p:cNvPr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04AAA90-62D0-D47A-F757-5514436B2FF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82769BD-1E6D-3C21-C4E2-069A3A101121}"/>
              </a:ext>
            </a:extLst>
          </p:cNvPr>
          <p:cNvGrpSpPr/>
          <p:nvPr/>
        </p:nvGrpSpPr>
        <p:grpSpPr>
          <a:xfrm>
            <a:off x="8685527" y="1005592"/>
            <a:ext cx="8992873" cy="2050716"/>
            <a:chOff x="-1952771" y="-4948285"/>
            <a:chExt cx="11363310" cy="2734290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6D95F22-1271-7157-D2A8-2A545C25D5BB}"/>
                </a:ext>
              </a:extLst>
            </p:cNvPr>
            <p:cNvSpPr txBox="1"/>
            <p:nvPr/>
          </p:nvSpPr>
          <p:spPr>
            <a:xfrm>
              <a:off x="-1952771" y="-4948285"/>
              <a:ext cx="11029869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50"/>
                </a:lnSpc>
                <a:spcBef>
                  <a:spcPct val="0"/>
                </a:spcBef>
              </a:pPr>
              <a:r>
                <a:rPr lang="pl-PL" sz="3375" b="1" dirty="0">
                  <a:solidFill>
                    <a:srgbClr val="000000"/>
                  </a:solidFill>
                  <a:latin typeface="Fira Sans Medium"/>
                  <a:sym typeface="Fira Sans Medium"/>
                </a:rPr>
                <a:t>Błędy</a:t>
              </a:r>
              <a:endParaRPr lang="en-US" sz="3375" b="1" dirty="0">
                <a:solidFill>
                  <a:srgbClr val="000000"/>
                </a:solidFill>
                <a:latin typeface="Fira Sans Medium"/>
                <a:sym typeface="Fira Sans Medium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1B0251C6-D8F1-320F-5189-A2BC33223174}"/>
                </a:ext>
              </a:extLst>
            </p:cNvPr>
            <p:cNvSpPr txBox="1"/>
            <p:nvPr/>
          </p:nvSpPr>
          <p:spPr>
            <a:xfrm>
              <a:off x="-1952771" y="-4019619"/>
              <a:ext cx="11363310" cy="18056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pl-PL" sz="2400" dirty="0"/>
            </a:p>
            <a:p>
              <a:pPr>
                <a:buFont typeface="Arial" panose="020B0604020202020204" pitchFamily="34" charset="0"/>
                <a:buChar char="•"/>
              </a:pPr>
              <a:endParaRPr lang="pl-PL" sz="2400" dirty="0"/>
            </a:p>
            <a:p>
              <a:endParaRPr lang="pl-PL" sz="2000" dirty="0"/>
            </a:p>
            <a:p>
              <a:endParaRPr lang="pl-PL" sz="2000" dirty="0"/>
            </a:p>
          </p:txBody>
        </p:sp>
      </p:grpSp>
      <p:sp>
        <p:nvSpPr>
          <p:cNvPr id="23" name="AutoShape 22">
            <a:extLst>
              <a:ext uri="{FF2B5EF4-FFF2-40B4-BE49-F238E27FC236}">
                <a16:creationId xmlns:a16="http://schemas.microsoft.com/office/drawing/2014/main" id="{9BBE5596-5B18-0FBC-641A-A5C394AFF951}"/>
              </a:ext>
            </a:extLst>
          </p:cNvPr>
          <p:cNvSpPr/>
          <p:nvPr/>
        </p:nvSpPr>
        <p:spPr>
          <a:xfrm>
            <a:off x="8685527" y="1527084"/>
            <a:ext cx="827240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0D51558-1926-9359-6C37-0CAD442A5F91}"/>
              </a:ext>
            </a:extLst>
          </p:cNvPr>
          <p:cNvSpPr txBox="1"/>
          <p:nvPr/>
        </p:nvSpPr>
        <p:spPr>
          <a:xfrm>
            <a:off x="8690524" y="1702091"/>
            <a:ext cx="8723992" cy="969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/>
              <a:t>Wydatki poniesione poza okresem kwalifikowalności</a:t>
            </a:r>
          </a:p>
          <a:p>
            <a:pPr algn="just"/>
            <a:r>
              <a:rPr lang="pl-PL" sz="2400" dirty="0"/>
              <a:t>Zgodnie z § 2 ust. 2.1 umowy:</a:t>
            </a:r>
          </a:p>
          <a:p>
            <a:pPr algn="just"/>
            <a:r>
              <a:rPr lang="pl-PL" sz="2400" dirty="0"/>
              <a:t>- termin poniesienia wydatków z dotacji obowiązuje od dnia zawarcia umowy,</a:t>
            </a:r>
          </a:p>
          <a:p>
            <a:pPr algn="just"/>
            <a:r>
              <a:rPr lang="pl-PL" sz="2400" dirty="0"/>
              <a:t>- w zestawieniu faktur ujęto częściowo koszty poniesione przed </a:t>
            </a:r>
            <a:br>
              <a:rPr lang="pl-PL" sz="2400" dirty="0"/>
            </a:br>
            <a:r>
              <a:rPr lang="pl-PL" sz="2400" dirty="0"/>
              <a:t>tą datą.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/>
              <a:t>Błędy w zestawieniu faktur</a:t>
            </a:r>
          </a:p>
          <a:p>
            <a:pPr algn="just"/>
            <a:r>
              <a:rPr lang="pl-PL" sz="2400" dirty="0"/>
              <a:t>Najczęstsze uchybienia:</a:t>
            </a:r>
          </a:p>
          <a:p>
            <a:pPr algn="just"/>
            <a:r>
              <a:rPr lang="pl-PL" sz="2400" dirty="0"/>
              <a:t>- nieprawidłowe wpisy w kolumnie „Wartość całkowita faktury/rachunku”,</a:t>
            </a:r>
          </a:p>
          <a:p>
            <a:pPr algn="just"/>
            <a:r>
              <a:rPr lang="pl-PL" sz="2400" dirty="0"/>
              <a:t>- brak pełnej kwoty brutto dokumentu księgowego.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Płatności z innych rachunków bankowych</a:t>
            </a:r>
          </a:p>
          <a:p>
            <a:r>
              <a:rPr lang="pl-PL" sz="2400" dirty="0"/>
              <a:t>Sytuacje problemowe:</a:t>
            </a:r>
          </a:p>
          <a:p>
            <a:r>
              <a:rPr lang="pl-PL" sz="2400" dirty="0"/>
              <a:t>- przelewy realizowane z kont innych niż wskazane w umowie.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Omyłki pisarskie i niespójności</a:t>
            </a:r>
          </a:p>
          <a:p>
            <a:r>
              <a:rPr lang="pl-PL" sz="2400" dirty="0"/>
              <a:t>Przykłady:</a:t>
            </a:r>
          </a:p>
          <a:p>
            <a:r>
              <a:rPr lang="pl-PL" sz="2400" dirty="0"/>
              <a:t>- różnice w liczbie uczestników między ofertą a sprawozdaniem,</a:t>
            </a:r>
          </a:p>
          <a:p>
            <a:r>
              <a:rPr lang="pl-PL" sz="2400" dirty="0"/>
              <a:t>- niespójne dane liczbowe i opisowe.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Koszty niekwalifikowalne</a:t>
            </a:r>
          </a:p>
          <a:p>
            <a:r>
              <a:rPr lang="pl-PL" sz="2400" dirty="0"/>
              <a:t>Częste błędy:</a:t>
            </a:r>
          </a:p>
          <a:p>
            <a:r>
              <a:rPr lang="pl-PL" sz="2400" dirty="0"/>
              <a:t>- ujmowanie w sprawozdaniu kosztów, które zgodnie z umową nie mogą być finansowane z dotacji.</a:t>
            </a:r>
          </a:p>
          <a:p>
            <a:pPr marL="342900" indent="-342900">
              <a:buFontTx/>
              <a:buChar char="-"/>
            </a:pPr>
            <a:endParaRPr lang="pl-PL" sz="2400" dirty="0"/>
          </a:p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 algn="just"/>
            <a:endParaRPr lang="pl-PL" sz="2400" dirty="0"/>
          </a:p>
          <a:p>
            <a:endParaRPr lang="pl-PL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19E2304-75A8-5F9A-D37C-5AEE2E72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2" y="302481"/>
            <a:ext cx="3429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0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8572" y="8362981"/>
            <a:ext cx="17019428" cy="0"/>
          </a:xfrm>
          <a:prstGeom prst="line">
            <a:avLst/>
          </a:prstGeom>
          <a:ln w="19050" cap="rnd">
            <a:solidFill>
              <a:srgbClr val="00465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374559" y="2449267"/>
            <a:ext cx="4578441" cy="6714834"/>
            <a:chOff x="0" y="-9525"/>
            <a:chExt cx="4869791" cy="8953109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  <a:spcBef>
                  <a:spcPct val="0"/>
                </a:spcBef>
              </a:pPr>
              <a:r>
                <a:rPr lang="pl-PL" sz="3600" b="1" dirty="0">
                  <a:solidFill>
                    <a:srgbClr val="00A18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Zmiany umowy</a:t>
              </a:r>
              <a:endParaRPr lang="en-US" sz="3600" b="1" dirty="0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56949"/>
              <a:ext cx="4869791" cy="7386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pl-PL" sz="2400" dirty="0">
                  <a:latin typeface="Arial" panose="020B0604020202020204" pitchFamily="34" charset="0"/>
                </a:rPr>
                <a:t>Wszelkie zmiany zgłaszane </a:t>
              </a:r>
              <a:br>
                <a:rPr lang="pl-PL" sz="2400" dirty="0">
                  <a:latin typeface="Arial" panose="020B0604020202020204" pitchFamily="34" charset="0"/>
                </a:rPr>
              </a:br>
              <a:r>
                <a:rPr lang="pl-PL" sz="2400" dirty="0">
                  <a:latin typeface="Arial" panose="020B0604020202020204" pitchFamily="34" charset="0"/>
                </a:rPr>
                <a:t>są przez oferenta w formie pisemnej wraz z uzasadnieniem </a:t>
              </a:r>
              <a:br>
                <a:rPr lang="pl-PL" sz="2400" dirty="0">
                  <a:latin typeface="Arial" panose="020B0604020202020204" pitchFamily="34" charset="0"/>
                </a:rPr>
              </a:br>
              <a:r>
                <a:rPr lang="pl-PL" sz="2400" dirty="0">
                  <a:latin typeface="Arial" panose="020B0604020202020204" pitchFamily="34" charset="0"/>
                </a:rPr>
                <a:t>i wymagają uzyskania pisemnej zgody Powiatu Inowrocławskiego.</a:t>
              </a:r>
            </a:p>
            <a:p>
              <a:pPr algn="l"/>
              <a:r>
                <a:rPr lang="pl-PL" sz="2400" dirty="0">
                  <a:latin typeface="Arial" panose="020B0604020202020204" pitchFamily="34" charset="0"/>
                </a:rPr>
                <a:t>Oferent zobligowany </a:t>
              </a:r>
              <a:br>
                <a:rPr lang="pl-PL" sz="2400" dirty="0">
                  <a:latin typeface="Arial" panose="020B0604020202020204" pitchFamily="34" charset="0"/>
                </a:rPr>
              </a:br>
              <a:r>
                <a:rPr lang="pl-PL" sz="2400" dirty="0">
                  <a:latin typeface="Arial" panose="020B0604020202020204" pitchFamily="34" charset="0"/>
                </a:rPr>
                <a:t>jest do przedstawienia zaktualizowanych działań/ harmonogramu po uzyskaniu zgody na wprowadzenie zmian. Zmiany wymagają sporządzenia aneksu.</a:t>
              </a:r>
              <a:endParaRPr lang="en-US" sz="2400" dirty="0">
                <a:latin typeface="Arial" panose="020B0604020202020204" pitchFamily="34" charset="0"/>
                <a:sym typeface="Fira Sans Light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46548" y="2449267"/>
            <a:ext cx="3774032" cy="5237729"/>
            <a:chOff x="0" y="-9525"/>
            <a:chExt cx="5032042" cy="6983641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4486566" cy="1470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  <a:spcBef>
                  <a:spcPct val="0"/>
                </a:spcBef>
              </a:pPr>
              <a:r>
                <a:rPr lang="pl-PL" sz="3600" b="1" dirty="0">
                  <a:solidFill>
                    <a:srgbClr val="00A18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Promocja Powiatu</a:t>
              </a:r>
              <a:endParaRPr lang="en-US" sz="3600" b="1" dirty="0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57246"/>
              <a:ext cx="5032042" cy="54168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pl-PL" sz="2400" b="0" i="0" u="none" strike="noStrike" baseline="0" dirty="0">
                  <a:latin typeface="Arial" panose="020B0604020202020204" pitchFamily="34" charset="0"/>
                </a:rPr>
                <a:t>Oferent realizujący zlecone zadanie publiczne </a:t>
              </a:r>
              <a:br>
                <a:rPr lang="pl-PL" sz="2400" b="0" i="0" u="none" strike="noStrike" baseline="0" dirty="0">
                  <a:latin typeface="Arial" panose="020B0604020202020204" pitchFamily="34" charset="0"/>
                </a:rPr>
              </a:br>
              <a:r>
                <a:rPr lang="pl-PL" sz="2400" b="0" i="0" u="none" strike="noStrike" baseline="0" dirty="0">
                  <a:latin typeface="Arial" panose="020B0604020202020204" pitchFamily="34" charset="0"/>
                </a:rPr>
                <a:t>jest zobowiązany </a:t>
              </a:r>
              <a:br>
                <a:rPr lang="pl-PL" sz="2400" b="0" i="0" u="none" strike="noStrike" baseline="0" dirty="0">
                  <a:latin typeface="Arial" panose="020B0604020202020204" pitchFamily="34" charset="0"/>
                </a:rPr>
              </a:br>
              <a:r>
                <a:rPr lang="pl-PL" sz="2400" b="0" i="0" u="none" strike="noStrike" baseline="0" dirty="0">
                  <a:latin typeface="Arial" panose="020B0604020202020204" pitchFamily="34" charset="0"/>
                </a:rPr>
                <a:t>do umieszczania logo Powiatu Inowrocławskiego </a:t>
              </a:r>
              <a:br>
                <a:rPr lang="pl-PL" sz="2400" b="0" i="0" u="none" strike="noStrike" baseline="0" dirty="0">
                  <a:latin typeface="Arial" panose="020B0604020202020204" pitchFamily="34" charset="0"/>
                </a:rPr>
              </a:br>
              <a:r>
                <a:rPr lang="pl-PL" sz="2400" b="0" i="0" u="none" strike="noStrike" baseline="0" dirty="0">
                  <a:latin typeface="Arial" panose="020B0604020202020204" pitchFamily="34" charset="0"/>
                </a:rPr>
                <a:t>i/lub informowania, </a:t>
              </a:r>
              <a:br>
                <a:rPr lang="pl-PL" sz="2400" b="0" i="0" u="none" strike="noStrike" baseline="0" dirty="0">
                  <a:latin typeface="Arial" panose="020B0604020202020204" pitchFamily="34" charset="0"/>
                </a:rPr>
              </a:br>
              <a:r>
                <a:rPr lang="pl-PL" sz="2400" b="0" i="0" u="none" strike="noStrike" baseline="0" dirty="0">
                  <a:latin typeface="Arial" panose="020B0604020202020204" pitchFamily="34" charset="0"/>
                </a:rPr>
                <a:t>że zadanie publiczne </a:t>
              </a:r>
              <a:br>
                <a:rPr lang="pl-PL" sz="2400" b="0" i="0" u="none" strike="noStrike" baseline="0" dirty="0">
                  <a:latin typeface="Arial" panose="020B0604020202020204" pitchFamily="34" charset="0"/>
                </a:rPr>
              </a:br>
              <a:r>
                <a:rPr lang="pl-PL" sz="2400" b="0" i="0" u="none" strike="noStrike" baseline="0" dirty="0">
                  <a:latin typeface="Arial" panose="020B0604020202020204" pitchFamily="34" charset="0"/>
                </a:rPr>
                <a:t>jest współfinansowane </a:t>
              </a:r>
              <a:br>
                <a:rPr lang="pl-PL" sz="2400" b="0" i="0" u="none" strike="noStrike" baseline="0" dirty="0">
                  <a:latin typeface="Arial" panose="020B0604020202020204" pitchFamily="34" charset="0"/>
                </a:rPr>
              </a:br>
              <a:r>
                <a:rPr lang="pl-PL" sz="2400" b="0" i="0" u="none" strike="noStrike" baseline="0" dirty="0">
                  <a:latin typeface="Arial" panose="020B0604020202020204" pitchFamily="34" charset="0"/>
                </a:rPr>
                <a:t>ze środków otrzymanych </a:t>
              </a:r>
              <a:br>
                <a:rPr lang="pl-PL" sz="2400" b="0" i="0" u="none" strike="noStrike" baseline="0" dirty="0">
                  <a:latin typeface="Arial" panose="020B0604020202020204" pitchFamily="34" charset="0"/>
                </a:rPr>
              </a:br>
              <a:r>
                <a:rPr lang="pl-PL" sz="2400" b="0" i="0" u="none" strike="noStrike" baseline="0" dirty="0">
                  <a:latin typeface="Arial" panose="020B0604020202020204" pitchFamily="34" charset="0"/>
                </a:rPr>
                <a:t>od Powiatu Inowrocławskiego.</a:t>
              </a:r>
              <a:endParaRPr lang="en-US" sz="2000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246437" y="4389319"/>
            <a:ext cx="3506414" cy="1655163"/>
            <a:chOff x="-145347" y="54456"/>
            <a:chExt cx="4675218" cy="2206887"/>
          </a:xfrm>
        </p:grpSpPr>
        <p:sp>
          <p:nvSpPr>
            <p:cNvPr id="10" name="TextBox 10"/>
            <p:cNvSpPr txBox="1"/>
            <p:nvPr/>
          </p:nvSpPr>
          <p:spPr>
            <a:xfrm>
              <a:off x="-145347" y="54456"/>
              <a:ext cx="4486566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  <a:spcBef>
                  <a:spcPct val="0"/>
                </a:spcBef>
              </a:pPr>
              <a:r>
                <a:rPr lang="pl-PL" sz="3600" b="1" dirty="0">
                  <a:solidFill>
                    <a:srgbClr val="00A18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Wysokość środków</a:t>
              </a:r>
              <a:endParaRPr lang="en-US" sz="3600" b="1" dirty="0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3305" y="1744449"/>
              <a:ext cx="4486566" cy="516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90"/>
                </a:lnSpc>
                <a:spcBef>
                  <a:spcPct val="0"/>
                </a:spcBef>
              </a:pPr>
              <a:r>
                <a:rPr lang="pl-PL" sz="3200" b="1" dirty="0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430 000,00 zł</a:t>
              </a:r>
              <a:endParaRPr lang="en-US" sz="3200" b="1" dirty="0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14656" y="4431377"/>
            <a:ext cx="3364925" cy="3034560"/>
            <a:chOff x="0" y="-9525"/>
            <a:chExt cx="4486566" cy="404608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  <a:spcBef>
                  <a:spcPct val="0"/>
                </a:spcBef>
              </a:pPr>
              <a:r>
                <a:rPr lang="pl-PL" sz="3600" b="1" dirty="0">
                  <a:solidFill>
                    <a:srgbClr val="00A18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2026</a:t>
              </a:r>
              <a:endParaRPr lang="en-US" sz="3600" b="1" dirty="0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557246"/>
              <a:ext cx="4486566" cy="24793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90"/>
                </a:lnSpc>
                <a:spcBef>
                  <a:spcPct val="0"/>
                </a:spcBef>
              </a:pPr>
              <a:r>
                <a:rPr lang="pl-PL" sz="2800" dirty="0">
                  <a:latin typeface="Arial" panose="020B0604020202020204" pitchFamily="34" charset="0"/>
                  <a:sym typeface="Fira Sans Light"/>
                </a:rPr>
                <a:t>Zapraszamy </a:t>
              </a:r>
              <a:br>
                <a:rPr lang="pl-PL" sz="2800" dirty="0">
                  <a:latin typeface="Arial" panose="020B0604020202020204" pitchFamily="34" charset="0"/>
                  <a:sym typeface="Fira Sans Light"/>
                </a:rPr>
              </a:br>
              <a:r>
                <a:rPr lang="pl-PL" sz="2800" dirty="0">
                  <a:latin typeface="Arial" panose="020B0604020202020204" pitchFamily="34" charset="0"/>
                  <a:sym typeface="Fira Sans Light"/>
                </a:rPr>
                <a:t>do składania ofert </a:t>
              </a:r>
            </a:p>
            <a:p>
              <a:pPr marL="0" lvl="0" indent="0" algn="l">
                <a:lnSpc>
                  <a:spcPts val="2890"/>
                </a:lnSpc>
                <a:spcBef>
                  <a:spcPct val="0"/>
                </a:spcBef>
              </a:pPr>
              <a:r>
                <a:rPr lang="pl-PL" sz="2800" dirty="0">
                  <a:latin typeface="Arial" panose="020B0604020202020204" pitchFamily="34" charset="0"/>
                  <a:sym typeface="Fira Sans Light"/>
                </a:rPr>
                <a:t>Do dnia </a:t>
              </a:r>
            </a:p>
            <a:p>
              <a:pPr marL="0" lvl="0" indent="0" algn="l">
                <a:lnSpc>
                  <a:spcPts val="2890"/>
                </a:lnSpc>
                <a:spcBef>
                  <a:spcPct val="0"/>
                </a:spcBef>
              </a:pPr>
              <a:r>
                <a:rPr lang="pl-PL" sz="2800" dirty="0">
                  <a:latin typeface="Arial" panose="020B0604020202020204" pitchFamily="34" charset="0"/>
                  <a:sym typeface="Fira Sans Light"/>
                </a:rPr>
                <a:t>10 marca 2026 r. </a:t>
              </a:r>
            </a:p>
            <a:p>
              <a:pPr marL="0" lvl="0" indent="0" algn="l">
                <a:lnSpc>
                  <a:spcPts val="2890"/>
                </a:lnSpc>
                <a:spcBef>
                  <a:spcPct val="0"/>
                </a:spcBef>
              </a:pPr>
              <a:r>
                <a:rPr lang="pl-PL" sz="2800" dirty="0">
                  <a:latin typeface="Arial" panose="020B0604020202020204" pitchFamily="34" charset="0"/>
                  <a:sym typeface="Fira Sans Light"/>
                </a:rPr>
                <a:t>godzina 15.30.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028700"/>
            <a:ext cx="569908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pl-PL" sz="8499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Inne uwagi</a:t>
            </a:r>
            <a:endParaRPr lang="en-US" sz="8499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31805" y="8198352"/>
            <a:ext cx="380203" cy="329258"/>
            <a:chOff x="0" y="0"/>
            <a:chExt cx="3619627" cy="313461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5317258" y="8198352"/>
            <a:ext cx="380203" cy="329258"/>
            <a:chOff x="0" y="0"/>
            <a:chExt cx="3619627" cy="31346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9605817" y="8217402"/>
            <a:ext cx="380203" cy="329258"/>
            <a:chOff x="0" y="0"/>
            <a:chExt cx="3619627" cy="31346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3894375" y="8198352"/>
            <a:ext cx="380203" cy="329258"/>
            <a:chOff x="0" y="0"/>
            <a:chExt cx="3619627" cy="31346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6799111" y="2687862"/>
            <a:ext cx="2977778" cy="2578770"/>
            <a:chOff x="0" y="0"/>
            <a:chExt cx="3619627" cy="313461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0A12F18D-EFFD-B105-C52E-3286836A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4" y="293381"/>
            <a:ext cx="3429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557BF6-CA65-B4CD-BE04-61D36718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32FAE53-7F26-28E7-910B-FF762214DAF8}"/>
              </a:ext>
            </a:extLst>
          </p:cNvPr>
          <p:cNvSpPr/>
          <p:nvPr/>
        </p:nvSpPr>
        <p:spPr>
          <a:xfrm>
            <a:off x="1268572" y="8362981"/>
            <a:ext cx="17019428" cy="0"/>
          </a:xfrm>
          <a:prstGeom prst="line">
            <a:avLst/>
          </a:prstGeom>
          <a:ln w="19050" cap="rnd">
            <a:solidFill>
              <a:srgbClr val="00465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FE2033B-A70E-5228-747F-09D79C8AE000}"/>
              </a:ext>
            </a:extLst>
          </p:cNvPr>
          <p:cNvGrpSpPr/>
          <p:nvPr/>
        </p:nvGrpSpPr>
        <p:grpSpPr>
          <a:xfrm>
            <a:off x="1448484" y="3948062"/>
            <a:ext cx="14216370" cy="4190981"/>
            <a:chOff x="-79651" y="674858"/>
            <a:chExt cx="4489722" cy="5587975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134B75A-C1E5-4F71-296A-E82A26710AF9}"/>
                </a:ext>
              </a:extLst>
            </p:cNvPr>
            <p:cNvSpPr txBox="1"/>
            <p:nvPr/>
          </p:nvSpPr>
          <p:spPr>
            <a:xfrm>
              <a:off x="-76495" y="674858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  <a:spcBef>
                  <a:spcPct val="0"/>
                </a:spcBef>
              </a:pPr>
              <a:r>
                <a:rPr lang="pl-PL" sz="3600" b="1" dirty="0">
                  <a:solidFill>
                    <a:srgbClr val="00A18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AML</a:t>
              </a:r>
              <a:endParaRPr lang="en-US" sz="3600" b="1" dirty="0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ADB6718-9C4F-4A89-23FF-8CA293DD8714}"/>
                </a:ext>
              </a:extLst>
            </p:cNvPr>
            <p:cNvSpPr txBox="1"/>
            <p:nvPr/>
          </p:nvSpPr>
          <p:spPr>
            <a:xfrm>
              <a:off x="-79651" y="1666702"/>
              <a:ext cx="4486566" cy="4596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pl-PL" sz="2800" dirty="0"/>
                <a:t>	W związku z obowiązkami wynikającymi z ustawy o przeciwdziałaniu praniu pieniędzy </a:t>
              </a:r>
              <a:br>
                <a:rPr lang="pl-PL" sz="2800" dirty="0"/>
              </a:br>
              <a:r>
                <a:rPr lang="pl-PL" sz="2800" dirty="0"/>
                <a:t>oraz finansowaniu terroryzmu, </a:t>
              </a:r>
              <a:r>
                <a:rPr lang="pl-PL" sz="2800" b="1" dirty="0"/>
                <a:t>stowarzyszenia i fundacje</a:t>
              </a:r>
              <a:r>
                <a:rPr lang="pl-PL" sz="2800" dirty="0"/>
                <a:t> mają obowiązek współpracy z organem nadzorującym. </a:t>
              </a:r>
              <a:r>
                <a:rPr lang="pl-PL" sz="2800" b="1" dirty="0"/>
                <a:t>Starosta Inowrocławski</a:t>
              </a:r>
              <a:r>
                <a:rPr lang="pl-PL" sz="2800" dirty="0"/>
                <a:t>, w ramach sprawowanego nadzoru i kontroli </a:t>
              </a:r>
              <a:br>
                <a:rPr lang="pl-PL" sz="2800" dirty="0"/>
              </a:br>
              <a:r>
                <a:rPr lang="pl-PL" sz="2800" dirty="0"/>
                <a:t>nad fundacjami i stowarzyszeniami mającymi siedzibę na terenie Powiatu Inowrocławskiego, informuje, że należy </a:t>
              </a:r>
              <a:r>
                <a:rPr lang="pl-PL" sz="2800" b="1" dirty="0"/>
                <a:t>raz w roku złożyć pisemne oświadczenie (według obowiązującego wzoru)</a:t>
              </a:r>
              <a:r>
                <a:rPr lang="pl-PL" sz="2800" dirty="0"/>
                <a:t>, czy dana fundacja lub stowarzyszenie </a:t>
              </a:r>
              <a:r>
                <a:rPr lang="pl-PL" sz="2800" b="1" dirty="0"/>
                <a:t>przyjmuje lub dokonuje płatności gotówkowych</a:t>
              </a:r>
              <a:r>
                <a:rPr lang="pl-PL" sz="2800" dirty="0"/>
                <a:t> o wartości równej lub przekraczającej </a:t>
              </a:r>
              <a:r>
                <a:rPr lang="pl-PL" sz="2800" b="1" dirty="0"/>
                <a:t>równowartość 10 000 euro</a:t>
              </a:r>
              <a:r>
                <a:rPr lang="pl-PL" sz="2800" dirty="0"/>
                <a:t>, bez względu na to, czy płatność jest realizowana jako pojedyncza operacja, czy jako kilka operacji, które wydają się ze sobą powiązane.</a:t>
              </a: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872288A0-3CE3-E050-A216-5845BCB6A114}"/>
              </a:ext>
            </a:extLst>
          </p:cNvPr>
          <p:cNvSpPr txBox="1"/>
          <p:nvPr/>
        </p:nvSpPr>
        <p:spPr>
          <a:xfrm>
            <a:off x="1281064" y="1383326"/>
            <a:ext cx="123825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4000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OBOWIĄZKI STOWARZYSZEŃ I FUNDACJI WYNIKAJĄCE </a:t>
            </a:r>
            <a:br>
              <a:rPr lang="pl-PL" sz="4000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</a:br>
            <a:r>
              <a:rPr lang="pl-PL" sz="4000" b="1" spc="-84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Z USTAWY O PRZECIWDZIAŁANIU PRANIU PIENIĘDZY ORAZ FINANSOWANIU TERRORYZMU</a:t>
            </a:r>
            <a:endParaRPr lang="en-US" sz="4000" b="1" spc="-84" dirty="0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423D9AE-909C-CECF-C754-D86219F32E0C}"/>
              </a:ext>
            </a:extLst>
          </p:cNvPr>
          <p:cNvGrpSpPr/>
          <p:nvPr/>
        </p:nvGrpSpPr>
        <p:grpSpPr>
          <a:xfrm>
            <a:off x="1031805" y="8198352"/>
            <a:ext cx="380203" cy="329258"/>
            <a:chOff x="0" y="0"/>
            <a:chExt cx="3619627" cy="3134614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94B23A8-0FB3-D5F7-1AAD-618FAFA8B0E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7540C601-A339-96F4-6D4C-E4D9206502EE}"/>
              </a:ext>
            </a:extLst>
          </p:cNvPr>
          <p:cNvGrpSpPr/>
          <p:nvPr/>
        </p:nvGrpSpPr>
        <p:grpSpPr>
          <a:xfrm>
            <a:off x="5317258" y="8198352"/>
            <a:ext cx="380203" cy="329258"/>
            <a:chOff x="0" y="0"/>
            <a:chExt cx="3619627" cy="3134614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80C153D-0FC9-DF8E-7E60-E6589170937F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820FB6B-A49D-8166-E39D-52C7CC715DF7}"/>
              </a:ext>
            </a:extLst>
          </p:cNvPr>
          <p:cNvGrpSpPr/>
          <p:nvPr/>
        </p:nvGrpSpPr>
        <p:grpSpPr>
          <a:xfrm>
            <a:off x="9605817" y="8217402"/>
            <a:ext cx="380203" cy="329258"/>
            <a:chOff x="0" y="0"/>
            <a:chExt cx="3619627" cy="3134614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645CD91-1965-1A8C-8953-73791DBCBF3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1A22448D-DBC4-8A37-7C25-68A6A6FC42EA}"/>
              </a:ext>
            </a:extLst>
          </p:cNvPr>
          <p:cNvGrpSpPr/>
          <p:nvPr/>
        </p:nvGrpSpPr>
        <p:grpSpPr>
          <a:xfrm>
            <a:off x="13894375" y="8198352"/>
            <a:ext cx="380203" cy="329258"/>
            <a:chOff x="0" y="0"/>
            <a:chExt cx="3619627" cy="3134614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86AC768-5E9A-87BE-B9FA-3C44DCDA054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089406F-DD30-31FA-F537-1EB864B1D745}"/>
              </a:ext>
            </a:extLst>
          </p:cNvPr>
          <p:cNvGrpSpPr/>
          <p:nvPr/>
        </p:nvGrpSpPr>
        <p:grpSpPr>
          <a:xfrm>
            <a:off x="16799111" y="2687862"/>
            <a:ext cx="2977778" cy="2578770"/>
            <a:chOff x="0" y="0"/>
            <a:chExt cx="3619627" cy="3134614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86C22FD8-9894-F785-61FB-58FC52782B5F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AB8F61BB-658B-CCAB-D6A9-540C8C595125}"/>
              </a:ext>
            </a:extLst>
          </p:cNvPr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6F3A6E5-429E-087E-7475-683C8A330FA8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2195792-7376-EE89-CD67-7CA0C59CA76A}"/>
              </a:ext>
            </a:extLst>
          </p:cNvPr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B9E0741-39AA-FF95-78C4-02C5209604ED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38D32DF7-F38C-0B4F-EEE0-69995C92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4" y="293381"/>
            <a:ext cx="3429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21639" y="3694840"/>
            <a:ext cx="14766361" cy="1555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80"/>
              </a:lnSpc>
            </a:pPr>
            <a:r>
              <a:rPr lang="pl-PL" sz="10400" b="1" dirty="0">
                <a:solidFill>
                  <a:srgbClr val="A4E47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Dziękuję za uwagę</a:t>
            </a:r>
            <a:endParaRPr lang="en-US" sz="10400" b="1" dirty="0">
              <a:solidFill>
                <a:srgbClr val="A4E473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3563094" y="6077994"/>
            <a:ext cx="6383425" cy="5528076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71665" y="7004492"/>
            <a:ext cx="3034530" cy="2627917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053492" y="8956750"/>
            <a:ext cx="2141618" cy="1854652"/>
            <a:chOff x="0" y="0"/>
            <a:chExt cx="3619627" cy="3134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2" name="TextBox 4">
            <a:extLst>
              <a:ext uri="{FF2B5EF4-FFF2-40B4-BE49-F238E27FC236}">
                <a16:creationId xmlns:a16="http://schemas.microsoft.com/office/drawing/2014/main" id="{092254EE-0216-64E5-FD3A-AA1CCD7CDCD2}"/>
              </a:ext>
            </a:extLst>
          </p:cNvPr>
          <p:cNvSpPr txBox="1"/>
          <p:nvPr/>
        </p:nvSpPr>
        <p:spPr>
          <a:xfrm>
            <a:off x="7010400" y="7886700"/>
            <a:ext cx="1476636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pl-PL" sz="4800" b="1" dirty="0">
                <a:solidFill>
                  <a:srgbClr val="A4E47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Prowadziła: Beata Kowalska</a:t>
            </a:r>
          </a:p>
          <a:p>
            <a:pPr algn="l"/>
            <a:r>
              <a:rPr lang="pl-PL" sz="4800" b="1" dirty="0">
                <a:solidFill>
                  <a:srgbClr val="A4E473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Przygotowała: Małgorzata Wąsowicz</a:t>
            </a:r>
            <a:endParaRPr lang="en-US" sz="4800" b="1" dirty="0">
              <a:solidFill>
                <a:srgbClr val="A4E473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9B010-D635-3C45-571F-E2DF26F0F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8494632-ADB8-B4E5-27C8-C9377B42CD53}"/>
              </a:ext>
            </a:extLst>
          </p:cNvPr>
          <p:cNvGrpSpPr/>
          <p:nvPr/>
        </p:nvGrpSpPr>
        <p:grpSpPr>
          <a:xfrm>
            <a:off x="14151770" y="4201140"/>
            <a:ext cx="7027514" cy="6085860"/>
            <a:chOff x="0" y="0"/>
            <a:chExt cx="3619627" cy="313461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BA4A053-8892-0FED-328D-C2BB465CD9D0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D1CC5AA4-8243-45D8-E62A-8524E888334D}"/>
              </a:ext>
            </a:extLst>
          </p:cNvPr>
          <p:cNvGrpSpPr/>
          <p:nvPr/>
        </p:nvGrpSpPr>
        <p:grpSpPr>
          <a:xfrm>
            <a:off x="14546457" y="-256560"/>
            <a:ext cx="5425686" cy="4457700"/>
            <a:chOff x="0" y="0"/>
            <a:chExt cx="3619627" cy="313461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A582593-D657-E94E-98EE-DA0E20566F1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C4A034"/>
            </a:solidFill>
          </p:spPr>
          <p:txBody>
            <a:bodyPr/>
            <a:lstStyle/>
            <a:p>
              <a:endParaRPr lang="pl-PL" dirty="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77C8C97-1203-7B9D-CCA1-6CBC2D0FA979}"/>
              </a:ext>
            </a:extLst>
          </p:cNvPr>
          <p:cNvGrpSpPr/>
          <p:nvPr/>
        </p:nvGrpSpPr>
        <p:grpSpPr>
          <a:xfrm>
            <a:off x="11671147" y="7810500"/>
            <a:ext cx="4961246" cy="4296462"/>
            <a:chOff x="0" y="0"/>
            <a:chExt cx="3619627" cy="313461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CF8E1BA-2074-D84B-2FCF-BAE4DA13F2A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031C0A3-6F2E-BA46-C712-E5D77FC2D479}"/>
              </a:ext>
            </a:extLst>
          </p:cNvPr>
          <p:cNvSpPr txBox="1"/>
          <p:nvPr/>
        </p:nvSpPr>
        <p:spPr>
          <a:xfrm>
            <a:off x="858199" y="2104452"/>
            <a:ext cx="897160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pl-PL" sz="4800" b="1" spc="-84" dirty="0">
                <a:solidFill>
                  <a:srgbClr val="0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Ofertę należy złożyć elektronicznie za pomocą generatora </a:t>
            </a:r>
            <a:br>
              <a:rPr lang="pl-PL" sz="4800" b="1" spc="-84" dirty="0">
                <a:solidFill>
                  <a:srgbClr val="0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</a:br>
            <a:r>
              <a:rPr lang="pl-PL" sz="4800" b="1" spc="-84" dirty="0">
                <a:solidFill>
                  <a:srgbClr val="0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oraz w wersji papierowej </a:t>
            </a:r>
          </a:p>
          <a:p>
            <a:pPr algn="l">
              <a:spcBef>
                <a:spcPct val="0"/>
              </a:spcBef>
            </a:pPr>
            <a:r>
              <a:rPr lang="pl-PL" sz="4800" b="1" spc="-84" dirty="0">
                <a:solidFill>
                  <a:srgbClr val="0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lub przez e-doręczenia, stanowiącej wydruk  z generatora, zawierający zgodną z wersją elektroniczną sumę kontrolną, podpisaną </a:t>
            </a:r>
            <a:br>
              <a:rPr lang="pl-PL" sz="4800" b="1" spc="-84" dirty="0">
                <a:solidFill>
                  <a:srgbClr val="0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</a:br>
            <a:r>
              <a:rPr lang="pl-PL" sz="4800" b="1" spc="-84" dirty="0">
                <a:solidFill>
                  <a:srgbClr val="0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przez osoby uprawnione </a:t>
            </a:r>
          </a:p>
          <a:p>
            <a:pPr algn="l">
              <a:spcBef>
                <a:spcPct val="0"/>
              </a:spcBef>
            </a:pPr>
            <a:r>
              <a:rPr lang="pl-PL" sz="4800" b="1" spc="-84" dirty="0">
                <a:solidFill>
                  <a:srgbClr val="0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w terminie </a:t>
            </a:r>
            <a:r>
              <a:rPr lang="pl-PL" sz="4800" b="1" u="sng" spc="-84" dirty="0">
                <a:solidFill>
                  <a:srgbClr val="0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do 10 marca 2026 r. </a:t>
            </a:r>
          </a:p>
          <a:p>
            <a:pPr algn="l">
              <a:spcBef>
                <a:spcPct val="0"/>
              </a:spcBef>
            </a:pPr>
            <a:r>
              <a:rPr lang="pl-PL" sz="4800" b="1" u="sng" spc="-84" dirty="0">
                <a:solidFill>
                  <a:srgbClr val="000000"/>
                </a:solidFill>
                <a:latin typeface="Times New Roman" panose="02020603050405020304" pitchFamily="18" charset="0"/>
                <a:ea typeface="Fira Sans Medium"/>
                <a:cs typeface="Times New Roman" panose="02020603050405020304" pitchFamily="18" charset="0"/>
                <a:sym typeface="Fira Sans Medium"/>
              </a:rPr>
              <a:t>do godz. 15:30.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95F3DDA-3E84-7C64-F29D-F485FE2B9439}"/>
              </a:ext>
            </a:extLst>
          </p:cNvPr>
          <p:cNvGrpSpPr/>
          <p:nvPr/>
        </p:nvGrpSpPr>
        <p:grpSpPr>
          <a:xfrm>
            <a:off x="1028700" y="1028700"/>
            <a:ext cx="4212844" cy="586200"/>
            <a:chOff x="0" y="0"/>
            <a:chExt cx="5617125" cy="781600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B0CC8EE5-856C-1FA4-8A62-6744B4BEB9AC}"/>
                </a:ext>
              </a:extLst>
            </p:cNvPr>
            <p:cNvSpPr txBox="1"/>
            <p:nvPr/>
          </p:nvSpPr>
          <p:spPr>
            <a:xfrm>
              <a:off x="1293956" y="104415"/>
              <a:ext cx="4323169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Dodaj</a:t>
              </a:r>
              <a:r>
                <a:rPr lang="en-US" sz="2400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nazwę</a:t>
              </a:r>
              <a:r>
                <a:rPr lang="en-US" sz="2400" b="1" dirty="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firmy</a:t>
              </a:r>
              <a:endParaRPr lang="en-US" sz="2400" b="1" dirty="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3E41314-910A-D7BC-FAE2-2DDA6574E60D}"/>
                </a:ext>
              </a:extLst>
            </p:cNvPr>
            <p:cNvSpPr/>
            <p:nvPr/>
          </p:nvSpPr>
          <p:spPr>
            <a:xfrm>
              <a:off x="0" y="0"/>
              <a:ext cx="905010" cy="781600"/>
            </a:xfrm>
            <a:custGeom>
              <a:avLst/>
              <a:gdLst/>
              <a:ahLst/>
              <a:cxnLst/>
              <a:rect l="l" t="t" r="r" b="b"/>
              <a:pathLst>
                <a:path w="905010" h="781600">
                  <a:moveTo>
                    <a:pt x="0" y="0"/>
                  </a:moveTo>
                  <a:lnTo>
                    <a:pt x="905010" y="0"/>
                  </a:lnTo>
                  <a:lnTo>
                    <a:pt x="905010" y="781600"/>
                  </a:lnTo>
                  <a:lnTo>
                    <a:pt x="0" y="78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5" name="Freeform 13">
            <a:extLst>
              <a:ext uri="{FF2B5EF4-FFF2-40B4-BE49-F238E27FC236}">
                <a16:creationId xmlns:a16="http://schemas.microsoft.com/office/drawing/2014/main" id="{A0CED4F4-18D0-69B8-88D0-B78049EBB6EE}"/>
              </a:ext>
            </a:extLst>
          </p:cNvPr>
          <p:cNvSpPr/>
          <p:nvPr/>
        </p:nvSpPr>
        <p:spPr>
          <a:xfrm>
            <a:off x="591748" y="694444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F248D75A-0458-1C01-14BB-2E0676E1A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00" y="1900614"/>
            <a:ext cx="7472740" cy="46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87297-09A5-97EF-3C37-69B2D849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B083E3E-B6A7-0F90-CBA2-A1F230DB5DBE}"/>
              </a:ext>
            </a:extLst>
          </p:cNvPr>
          <p:cNvSpPr txBox="1"/>
          <p:nvPr/>
        </p:nvSpPr>
        <p:spPr>
          <a:xfrm>
            <a:off x="850356" y="2392146"/>
            <a:ext cx="12179844" cy="6116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l-PL" sz="9974" b="1" dirty="0">
                <a:solidFill>
                  <a:srgbClr val="000000"/>
                </a:solidFill>
                <a:latin typeface="Fira Sans Bold"/>
              </a:rPr>
              <a:t> </a:t>
            </a:r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Wspieranie  i  upowszechnianie kultury fizycznej </a:t>
            </a:r>
          </a:p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150 000,00 zł       </a:t>
            </a:r>
          </a:p>
          <a:p>
            <a:pPr algn="just"/>
            <a:endParaRPr lang="en-US" sz="9974" b="1" dirty="0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A6C4D52F-B6EE-53D5-095C-79E9AAB86D51}"/>
              </a:ext>
            </a:extLst>
          </p:cNvPr>
          <p:cNvGrpSpPr/>
          <p:nvPr/>
        </p:nvGrpSpPr>
        <p:grpSpPr>
          <a:xfrm>
            <a:off x="13030200" y="2349049"/>
            <a:ext cx="7321033" cy="6340049"/>
            <a:chOff x="0" y="0"/>
            <a:chExt cx="3619627" cy="3134614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A6902CC-B8C2-EC55-67B8-2AE317DBDFF8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73FD68A-612C-C514-B142-4C457A3326C6}"/>
              </a:ext>
            </a:extLst>
          </p:cNvPr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DA15FF5-8C99-D868-D8FE-7F562E969E0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85F68A8-2C2F-133C-BB9C-EEBCA44BA8FC}"/>
              </a:ext>
            </a:extLst>
          </p:cNvPr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05F668A-2EB9-0FD2-A680-6ACFCD23439D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5B4B4"/>
            </a:solid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D4BB8E5-9C7F-5881-40C8-8C8C8DC0FCD3}"/>
              </a:ext>
            </a:extLst>
          </p:cNvPr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E1FF00E-0330-433D-0EED-DE8161B7843B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EFCBC6EA-FE13-CFD4-304A-868C01D219DD}"/>
              </a:ext>
            </a:extLst>
          </p:cNvPr>
          <p:cNvSpPr/>
          <p:nvPr/>
        </p:nvSpPr>
        <p:spPr>
          <a:xfrm>
            <a:off x="745073" y="529979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E384AA7-201B-E1D2-1224-BED89F141FE0}"/>
              </a:ext>
            </a:extLst>
          </p:cNvPr>
          <p:cNvSpPr txBox="1"/>
          <p:nvPr/>
        </p:nvSpPr>
        <p:spPr>
          <a:xfrm>
            <a:off x="884020" y="7035126"/>
            <a:ext cx="97102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organizacja imprez i zawodów sportowych, rekreacyjnych o zasięgu co najmniej</a:t>
            </a:r>
          </a:p>
          <a:p>
            <a:pPr algn="just"/>
            <a:r>
              <a:rPr lang="pl-PL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powiatowym na terenie Powiatu,</a:t>
            </a:r>
          </a:p>
          <a:p>
            <a:pPr algn="just"/>
            <a:r>
              <a:rPr lang="pl-PL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organizacja szkolenia sportowego dzieci i młodzieży w klubach sportowych,</a:t>
            </a:r>
          </a:p>
          <a:p>
            <a:pPr algn="just"/>
            <a:r>
              <a:rPr lang="pl-PL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organizowanie i wspieranie przygotowań i uczestnictwa dzieci i młodzieży</a:t>
            </a:r>
          </a:p>
          <a:p>
            <a:pPr algn="just"/>
            <a:r>
              <a:rPr lang="pl-PL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reprezentujących Powiat Inowrocławski w sportowych imprezach wojewódzkich,</a:t>
            </a:r>
          </a:p>
          <a:p>
            <a:pPr algn="just"/>
            <a:r>
              <a:rPr lang="pl-PL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ogólnopolskich i międzynarodowych,</a:t>
            </a:r>
          </a:p>
          <a:p>
            <a:pPr algn="just"/>
            <a:r>
              <a:rPr lang="pl-PL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organizacja obozów sportowych dla dzieci i młodzieży z terenu Powiatu Inowrocławskiego.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1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01506-4E34-7BA7-614E-102BD893B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F52F012-E879-6733-5CD9-FF84D2D58CB6}"/>
              </a:ext>
            </a:extLst>
          </p:cNvPr>
          <p:cNvSpPr txBox="1"/>
          <p:nvPr/>
        </p:nvSpPr>
        <p:spPr>
          <a:xfrm>
            <a:off x="902304" y="3390900"/>
            <a:ext cx="10202605" cy="454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Działalność na rzecz osób niepełnosprawnych  </a:t>
            </a:r>
          </a:p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30 000,00 zł  </a:t>
            </a:r>
          </a:p>
          <a:p>
            <a:pPr algn="l">
              <a:lnSpc>
                <a:spcPts val="11969"/>
              </a:lnSpc>
            </a:pPr>
            <a:endParaRPr lang="en-US" sz="9974" b="1" dirty="0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09F0D65-712F-D30E-D84B-5E94591BCCC0}"/>
              </a:ext>
            </a:extLst>
          </p:cNvPr>
          <p:cNvGrpSpPr/>
          <p:nvPr/>
        </p:nvGrpSpPr>
        <p:grpSpPr>
          <a:xfrm>
            <a:off x="12350229" y="2345511"/>
            <a:ext cx="7321033" cy="6340049"/>
            <a:chOff x="0" y="0"/>
            <a:chExt cx="3619627" cy="3134614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A64FD6A-1A01-70E0-7179-2973397B7E71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846A100C-EA73-4916-0373-33F1D63D9BAA}"/>
              </a:ext>
            </a:extLst>
          </p:cNvPr>
          <p:cNvGrpSpPr/>
          <p:nvPr/>
        </p:nvGrpSpPr>
        <p:grpSpPr>
          <a:xfrm>
            <a:off x="11052961" y="4863487"/>
            <a:ext cx="2271679" cy="1967285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2BE54F9-AFDD-80F9-3C12-5645132F8FBD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5B4B4"/>
            </a:solid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1AADAF4-6D1B-77E6-34A0-11D65CC0A60D}"/>
              </a:ext>
            </a:extLst>
          </p:cNvPr>
          <p:cNvGrpSpPr/>
          <p:nvPr/>
        </p:nvGrpSpPr>
        <p:grpSpPr>
          <a:xfrm>
            <a:off x="14782800" y="-495300"/>
            <a:ext cx="3799619" cy="3290488"/>
            <a:chOff x="0" y="0"/>
            <a:chExt cx="3619627" cy="313461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76F6F30-47AF-F90D-EA2C-80B4FB56661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2D088056-C1CF-1A61-CD5A-3DE6D03F8E04}"/>
              </a:ext>
            </a:extLst>
          </p:cNvPr>
          <p:cNvSpPr/>
          <p:nvPr/>
        </p:nvSpPr>
        <p:spPr>
          <a:xfrm>
            <a:off x="745073" y="529979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10754BD-F8A8-067D-86EF-60B5B04B9D9A}"/>
              </a:ext>
            </a:extLst>
          </p:cNvPr>
          <p:cNvGrpSpPr/>
          <p:nvPr/>
        </p:nvGrpSpPr>
        <p:grpSpPr>
          <a:xfrm>
            <a:off x="12050841" y="7491813"/>
            <a:ext cx="4970154" cy="43041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2A20612-5E2A-6FC9-ADD0-3EC6007ED86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4B6873-9FDF-5B26-669A-B2A73BDF5821}"/>
              </a:ext>
            </a:extLst>
          </p:cNvPr>
          <p:cNvSpPr txBox="1"/>
          <p:nvPr/>
        </p:nvSpPr>
        <p:spPr>
          <a:xfrm>
            <a:off x="869770" y="6591300"/>
            <a:ext cx="9710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0" i="0" u="none" strike="noStrike" baseline="0" dirty="0">
                <a:latin typeface="Arial" panose="020B0604020202020204" pitchFamily="34" charset="0"/>
              </a:rPr>
              <a:t>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organizacja warsztatów terapii zajęciowej lub zajęć terapeutycznych dla osób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niepełnosprawnych z terenu Powiatu Inowrocławskiego,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organizacja wydarzeń artystycznych, kulturalnych i rekreacyjnych dla osób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niepełnosprawnych z ich udziałem np. festiwali, przeglądów, spektakli, koncertów na terenie Powiatu Inowrocławskiego,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organizacja zajęć lub warsztatów artystycznych dla osób niepełnosprawnych z terenu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Powiatu Inowrocławskiego połączonych z organizacją wystaw ich prac.</a:t>
            </a:r>
          </a:p>
        </p:txBody>
      </p:sp>
    </p:spTree>
    <p:extLst>
      <p:ext uri="{BB962C8B-B14F-4D97-AF65-F5344CB8AC3E}">
        <p14:creationId xmlns:p14="http://schemas.microsoft.com/office/powerpoint/2010/main" val="49986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D1C56-EBB5-7ACF-1776-532A7C6F5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5580B0E-8BF2-8492-EE76-CC83485B9497}"/>
              </a:ext>
            </a:extLst>
          </p:cNvPr>
          <p:cNvSpPr txBox="1"/>
          <p:nvPr/>
        </p:nvSpPr>
        <p:spPr>
          <a:xfrm>
            <a:off x="834513" y="1527420"/>
            <a:ext cx="11200485" cy="5597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l-PL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Działalność na rzecz </a:t>
            </a:r>
          </a:p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osób w wieku emerytalnym (seniorów) </a:t>
            </a:r>
          </a:p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50 000,00 zł </a:t>
            </a:r>
          </a:p>
          <a:p>
            <a:pPr algn="just"/>
            <a:endParaRPr lang="en-US" sz="9974" b="1" dirty="0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C531A8A-4C14-BF60-390A-4B3872095CCC}"/>
              </a:ext>
            </a:extLst>
          </p:cNvPr>
          <p:cNvGrpSpPr/>
          <p:nvPr/>
        </p:nvGrpSpPr>
        <p:grpSpPr>
          <a:xfrm>
            <a:off x="12350229" y="2345511"/>
            <a:ext cx="7321033" cy="6340049"/>
            <a:chOff x="0" y="0"/>
            <a:chExt cx="3619627" cy="3134614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8705A7E-36C0-C172-FCF4-45010116F41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8A6E562-736F-0B48-BD85-36F6EECD7D03}"/>
              </a:ext>
            </a:extLst>
          </p:cNvPr>
          <p:cNvGrpSpPr/>
          <p:nvPr/>
        </p:nvGrpSpPr>
        <p:grpSpPr>
          <a:xfrm>
            <a:off x="11052961" y="4863487"/>
            <a:ext cx="2271679" cy="1967285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502AC73-878C-493D-B94C-C375EEBBABFB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5B4B4"/>
            </a:solid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1B698D6-8F5F-5CC9-697B-93C4F7A6244B}"/>
              </a:ext>
            </a:extLst>
          </p:cNvPr>
          <p:cNvGrpSpPr/>
          <p:nvPr/>
        </p:nvGrpSpPr>
        <p:grpSpPr>
          <a:xfrm>
            <a:off x="14782800" y="-495300"/>
            <a:ext cx="3799619" cy="3290488"/>
            <a:chOff x="0" y="0"/>
            <a:chExt cx="3619627" cy="313461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5276C28-29C8-B599-ECDF-4360668A570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FACE5EEA-235E-9FDD-5644-BBBCECF7D0A2}"/>
              </a:ext>
            </a:extLst>
          </p:cNvPr>
          <p:cNvSpPr/>
          <p:nvPr/>
        </p:nvSpPr>
        <p:spPr>
          <a:xfrm>
            <a:off x="745073" y="529979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8437C9A-3859-B815-482F-F6CAF7EC41F8}"/>
              </a:ext>
            </a:extLst>
          </p:cNvPr>
          <p:cNvGrpSpPr/>
          <p:nvPr/>
        </p:nvGrpSpPr>
        <p:grpSpPr>
          <a:xfrm>
            <a:off x="12050841" y="7491813"/>
            <a:ext cx="4970154" cy="43041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511CD16-8339-34FF-AAB8-5D98EA24BB1A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1DCE1D8-BE17-4251-B689-34FA55312B5E}"/>
              </a:ext>
            </a:extLst>
          </p:cNvPr>
          <p:cNvSpPr txBox="1"/>
          <p:nvPr/>
        </p:nvSpPr>
        <p:spPr>
          <a:xfrm>
            <a:off x="745073" y="5662360"/>
            <a:ext cx="11703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organizowanie aktywności fizycznej seniorów,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organizowanie wydarzeń artystycznych i kulturalnych dla seniorów lub z ich udziałem np. festiwali, przeglądów, spektakli, koncertów, wystaw na terenie Powiatu Inowrocławskiego,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organizacja wydarzeń integrujących środowisko seniorami (warsztaty artystyczne, kluby dyskusyjne, spotkania międzypokoleniowe, festiwale senioralne),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organizacja wydarzeń prozdrowotnych dla seniorów takich jak bez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płatne</a:t>
            </a: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badania profilaktyczne, zajęcia ruchowe, szkolenia z zakresu zdrowego stylu życia,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organizacja działań edukacyjnych mających na celu zwiększenie świadomości prawnej osób starszych dotyczących mn.in. praw konsumentów, praw pacjentów, ochrony przed wyłudzeniami, dostępu do pomocy prawnej i instytucji publicznych,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organizowanie działań (kursy, szkolenia, warsztaty) dla seniorów z terenu Powiatu Inowrocławskiego, pozwalających pokonać barierę technologiczną, koncertujących się na praktycznych umiejętnościach takich jak obsługa smartfonów, komputerów, </a:t>
            </a:r>
            <a:r>
              <a:rPr lang="pl-PL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inernetu</a:t>
            </a: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aplikacji,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organizacja działań angażujących seniorów w działania społeczne i </a:t>
            </a:r>
            <a:r>
              <a:rPr lang="pl-PL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wolontariackie</a:t>
            </a: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także rozwijanie inicjatyw międzypokoleniowych np. mentoringu młodzieży, pomocy sąsiedzkiej czy projektów edukacyjnych,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organizacja olimpiady senioralnej.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0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AD86-135D-4E38-F4D3-12738A50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A80DB992-6A55-A1C2-BBF7-F7658CFB47F9}"/>
              </a:ext>
            </a:extLst>
          </p:cNvPr>
          <p:cNvSpPr txBox="1"/>
          <p:nvPr/>
        </p:nvSpPr>
        <p:spPr>
          <a:xfrm>
            <a:off x="745073" y="1790700"/>
            <a:ext cx="10202605" cy="555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Kultura, sztuka, ochrona dóbr kultury i dziedzictwa narodowego </a:t>
            </a:r>
          </a:p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70 000,00 zł</a:t>
            </a:r>
          </a:p>
          <a:p>
            <a:pPr algn="l">
              <a:lnSpc>
                <a:spcPts val="11969"/>
              </a:lnSpc>
            </a:pPr>
            <a:endParaRPr lang="en-US" sz="9974" b="1" dirty="0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0A050D8-98DF-AFD0-2557-101A027CD37F}"/>
              </a:ext>
            </a:extLst>
          </p:cNvPr>
          <p:cNvGrpSpPr/>
          <p:nvPr/>
        </p:nvGrpSpPr>
        <p:grpSpPr>
          <a:xfrm>
            <a:off x="12350229" y="2345511"/>
            <a:ext cx="7321033" cy="6340049"/>
            <a:chOff x="0" y="0"/>
            <a:chExt cx="3619627" cy="3134614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A38CF36-F10B-12D9-05CC-51FAA32BC05B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52A132D-212D-331F-483B-570E942EED20}"/>
              </a:ext>
            </a:extLst>
          </p:cNvPr>
          <p:cNvGrpSpPr/>
          <p:nvPr/>
        </p:nvGrpSpPr>
        <p:grpSpPr>
          <a:xfrm>
            <a:off x="11052961" y="4863487"/>
            <a:ext cx="2271679" cy="1967285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4E3F71A-5C47-F043-1EEB-6FC4A21FDAFD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5B4B4"/>
            </a:solid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1A8AB012-16A0-24DB-F924-BF7095E46D22}"/>
              </a:ext>
            </a:extLst>
          </p:cNvPr>
          <p:cNvGrpSpPr/>
          <p:nvPr/>
        </p:nvGrpSpPr>
        <p:grpSpPr>
          <a:xfrm>
            <a:off x="14782800" y="-495300"/>
            <a:ext cx="3799619" cy="3290488"/>
            <a:chOff x="0" y="0"/>
            <a:chExt cx="3619627" cy="313461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992DAD1-DE4E-BCED-C004-93A41C800BB5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BD3717F4-D29F-B74B-40B7-0218BDADD504}"/>
              </a:ext>
            </a:extLst>
          </p:cNvPr>
          <p:cNvSpPr/>
          <p:nvPr/>
        </p:nvSpPr>
        <p:spPr>
          <a:xfrm>
            <a:off x="745073" y="529979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0808D05-36AF-7C9A-A10A-E78E365A0408}"/>
              </a:ext>
            </a:extLst>
          </p:cNvPr>
          <p:cNvGrpSpPr/>
          <p:nvPr/>
        </p:nvGrpSpPr>
        <p:grpSpPr>
          <a:xfrm>
            <a:off x="12050841" y="7491813"/>
            <a:ext cx="4970154" cy="43041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07FA906-863A-9184-7F68-134A3FF3745B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21367E3-33BE-7244-9C88-9BBDA6B8460B}"/>
              </a:ext>
            </a:extLst>
          </p:cNvPr>
          <p:cNvSpPr txBox="1"/>
          <p:nvPr/>
        </p:nvSpPr>
        <p:spPr>
          <a:xfrm>
            <a:off x="656850" y="5763072"/>
            <a:ext cx="9710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organizacja wydarzeń artystycznych i kulturalnych na terenie Powiatu, mających znaczenie </a:t>
            </a:r>
            <a:b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rozwoju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kultury</a:t>
            </a: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upowszechnia historii i tradycji narodowej oraz przekazywanie i upowszechniana treści patriotycznych np. festiwali, konkursów, przeglądów, wystaw, koncertów, plenerów, spektakli,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upowszechnianie kultury wśród dzieci i młodzieży z Powiatu Inowrocławskiego 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włączanie dzieci i młodzieży do działań kulturalnych,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wspieranie inicjatyw sprzyjających rozwojowi amatorskiego mchu artystycznego dla dorosłych </a:t>
            </a:r>
            <a:b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terenu Powiatu Inowrocławskiego - organizacja warsztatów i możliwość nauki od ekspertów,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wydawnictwa o charakterze regionalnym, popularyzujące kulturę, sztukę i tradycje Powiatu </a:t>
            </a:r>
            <a:b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publikacje takie jak książki, foldery, zapisy na ścieżkach cyfrowych, które opisują lokalną historię, obyczaje, zabytki, znanych mieszkańców oraz współczesne wydarzenia kulturalne.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42C3-A2F8-3CCE-037F-9A4087E15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3557D2-8E03-62B7-348F-ACEDC57E194D}"/>
              </a:ext>
            </a:extLst>
          </p:cNvPr>
          <p:cNvSpPr txBox="1"/>
          <p:nvPr/>
        </p:nvSpPr>
        <p:spPr>
          <a:xfrm>
            <a:off x="836469" y="1638300"/>
            <a:ext cx="10202605" cy="555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Działalność na rzecz dzieci i młodzieży, w tym wypoczynku </a:t>
            </a:r>
          </a:p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30 000,00 zł   </a:t>
            </a:r>
          </a:p>
          <a:p>
            <a:pPr algn="l">
              <a:lnSpc>
                <a:spcPts val="11969"/>
              </a:lnSpc>
            </a:pPr>
            <a:endParaRPr lang="en-US" sz="9974" b="1" dirty="0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0E93FFB-4C3F-1716-4FF9-A094E4ACCBAC}"/>
              </a:ext>
            </a:extLst>
          </p:cNvPr>
          <p:cNvGrpSpPr/>
          <p:nvPr/>
        </p:nvGrpSpPr>
        <p:grpSpPr>
          <a:xfrm>
            <a:off x="12350229" y="2345511"/>
            <a:ext cx="7321033" cy="6340049"/>
            <a:chOff x="0" y="0"/>
            <a:chExt cx="3619627" cy="3134614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0D8AEF3-161C-7648-C7E2-C382AD429FA4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929DB4A-69B6-3366-F165-07BF560AA321}"/>
              </a:ext>
            </a:extLst>
          </p:cNvPr>
          <p:cNvGrpSpPr/>
          <p:nvPr/>
        </p:nvGrpSpPr>
        <p:grpSpPr>
          <a:xfrm>
            <a:off x="11052961" y="4863487"/>
            <a:ext cx="2271679" cy="1967285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C455613-BC9E-CF05-909E-A7E548787037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5B4B4"/>
            </a:solid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FD5C7FA-B2F9-A9B5-4F91-06817F9C73AA}"/>
              </a:ext>
            </a:extLst>
          </p:cNvPr>
          <p:cNvGrpSpPr/>
          <p:nvPr/>
        </p:nvGrpSpPr>
        <p:grpSpPr>
          <a:xfrm>
            <a:off x="14782800" y="-495300"/>
            <a:ext cx="3799619" cy="3290488"/>
            <a:chOff x="0" y="0"/>
            <a:chExt cx="3619627" cy="313461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FD352EF-C9AD-8807-312E-81BBB30469F2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BDF8B4F4-7E41-4290-635F-250104273730}"/>
              </a:ext>
            </a:extLst>
          </p:cNvPr>
          <p:cNvSpPr/>
          <p:nvPr/>
        </p:nvSpPr>
        <p:spPr>
          <a:xfrm>
            <a:off x="745073" y="529979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EFB7D1D-67BD-F3DF-FB42-A645A2E1DB5A}"/>
              </a:ext>
            </a:extLst>
          </p:cNvPr>
          <p:cNvGrpSpPr/>
          <p:nvPr/>
        </p:nvGrpSpPr>
        <p:grpSpPr>
          <a:xfrm>
            <a:off x="12050841" y="7491813"/>
            <a:ext cx="4970154" cy="43041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58EF2FE-DB3A-46E7-0835-A2AE36A5206C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98D3098-D77A-1C79-4B1A-EE8CCA73524B}"/>
              </a:ext>
            </a:extLst>
          </p:cNvPr>
          <p:cNvSpPr txBox="1"/>
          <p:nvPr/>
        </p:nvSpPr>
        <p:spPr>
          <a:xfrm>
            <a:off x="656850" y="5763072"/>
            <a:ext cx="9710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organizacja wypoczynku dla dzieci i młodzieży w okresie wakacji połączona z rozwijaniem zainteresowań, uzdolnień dzieci i młodzieży,</a:t>
            </a:r>
          </a:p>
          <a:p>
            <a:pPr algn="l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zagospodarowanie czasu wolnego dzieci i młodzieży w czasie trwania roku szkolnego polegające </a:t>
            </a:r>
            <a:b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organizacji aktywnych form spędzania czasu wolnego dla dzieci i młodzieży połączonego </a:t>
            </a:r>
            <a:b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szkoleniem lub pogłębianiem wiedzy, rozwijaniem zainteresowań, uzdolnień dzieci i młodzieży.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4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C71CF-579B-FDE1-70E1-CFF1FE227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A3F3CFE-FEB9-7915-6CE5-EC3C37568A6C}"/>
              </a:ext>
            </a:extLst>
          </p:cNvPr>
          <p:cNvSpPr txBox="1"/>
          <p:nvPr/>
        </p:nvSpPr>
        <p:spPr>
          <a:xfrm>
            <a:off x="902304" y="3695700"/>
            <a:ext cx="10202605" cy="3566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pl-PL" sz="6600" b="1" dirty="0">
                <a:solidFill>
                  <a:srgbClr val="000000"/>
                </a:solidFill>
                <a:latin typeface="Fira Sans Bold"/>
              </a:rPr>
              <a:t>Turystyka i krajoznawstwo 65 000,00 zł</a:t>
            </a:r>
          </a:p>
          <a:p>
            <a:pPr algn="just"/>
            <a:endParaRPr lang="en-US" sz="9974" b="1" dirty="0">
              <a:solidFill>
                <a:srgbClr val="000000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E849AE6-C6CF-AA53-228F-C0CD76404FC8}"/>
              </a:ext>
            </a:extLst>
          </p:cNvPr>
          <p:cNvGrpSpPr/>
          <p:nvPr/>
        </p:nvGrpSpPr>
        <p:grpSpPr>
          <a:xfrm>
            <a:off x="12350229" y="2345511"/>
            <a:ext cx="7321033" cy="6340049"/>
            <a:chOff x="0" y="0"/>
            <a:chExt cx="3619627" cy="3134614"/>
          </a:xfrm>
          <a:blipFill>
            <a:blip r:embed="rId2"/>
            <a:stretch>
              <a:fillRect/>
            </a:stretch>
          </a:blip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CB125CC-9B0E-B6D1-CF33-9F25F7E33C2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6368AC1-940F-188B-8915-B2E2FD5106EA}"/>
              </a:ext>
            </a:extLst>
          </p:cNvPr>
          <p:cNvGrpSpPr/>
          <p:nvPr/>
        </p:nvGrpSpPr>
        <p:grpSpPr>
          <a:xfrm>
            <a:off x="11052961" y="4863487"/>
            <a:ext cx="2271679" cy="1967285"/>
            <a:chOff x="0" y="0"/>
            <a:chExt cx="3619627" cy="313461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21E0559-E697-031E-DA9B-4C88366EE475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B5B4B4"/>
            </a:solidFill>
          </p:spPr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5C37D0B-BC89-76A9-52D0-15B886830EC2}"/>
              </a:ext>
            </a:extLst>
          </p:cNvPr>
          <p:cNvGrpSpPr/>
          <p:nvPr/>
        </p:nvGrpSpPr>
        <p:grpSpPr>
          <a:xfrm>
            <a:off x="14782800" y="-495300"/>
            <a:ext cx="3799619" cy="3290488"/>
            <a:chOff x="0" y="0"/>
            <a:chExt cx="3619627" cy="3134614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B9DD5FA-30BD-4DF0-8EB0-289A0706515E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383507A2-9518-4B4A-7655-1199909A66CF}"/>
              </a:ext>
            </a:extLst>
          </p:cNvPr>
          <p:cNvSpPr/>
          <p:nvPr/>
        </p:nvSpPr>
        <p:spPr>
          <a:xfrm>
            <a:off x="745073" y="529979"/>
            <a:ext cx="4221973" cy="997441"/>
          </a:xfrm>
          <a:custGeom>
            <a:avLst/>
            <a:gdLst/>
            <a:ahLst/>
            <a:cxnLst/>
            <a:rect l="l" t="t" r="r" b="b"/>
            <a:pathLst>
              <a:path w="4221973" h="997441">
                <a:moveTo>
                  <a:pt x="0" y="0"/>
                </a:moveTo>
                <a:lnTo>
                  <a:pt x="4221972" y="0"/>
                </a:lnTo>
                <a:lnTo>
                  <a:pt x="4221972" y="997442"/>
                </a:lnTo>
                <a:lnTo>
                  <a:pt x="0" y="99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428C015-0B42-009E-495A-BCBE5FADDADB}"/>
              </a:ext>
            </a:extLst>
          </p:cNvPr>
          <p:cNvGrpSpPr/>
          <p:nvPr/>
        </p:nvGrpSpPr>
        <p:grpSpPr>
          <a:xfrm>
            <a:off x="12050841" y="7491813"/>
            <a:ext cx="4970154" cy="4304177"/>
            <a:chOff x="0" y="0"/>
            <a:chExt cx="3619627" cy="313461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86686CD-54D0-2E2F-635C-9BBFC0030CBF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E3A48B4-D1C9-E4FD-5F61-6068163041C5}"/>
              </a:ext>
            </a:extLst>
          </p:cNvPr>
          <p:cNvSpPr txBox="1"/>
          <p:nvPr/>
        </p:nvSpPr>
        <p:spPr>
          <a:xfrm>
            <a:off x="656850" y="5818156"/>
            <a:ext cx="102026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organizacja imprez o charakterze turystycznym ł krajoznawczym na terenie Powiatu Inowrocławskiego, </a:t>
            </a:r>
            <a:b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tym w szczególności rajdów i wycieczek,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odnowienie/modernizacja elementów małej infrastruktury turystycznej oraz oznakowanie szlaków turystycznych na terenie Powiatu Inowrocławskiego,</a:t>
            </a:r>
          </a:p>
          <a:p>
            <a:pPr algn="just"/>
            <a:r>
              <a:rPr lang="pl-PL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wydawanie publikacji dotyczących turystyki i rekreacji Powiatu Inowrocławskiego w tym folderów map.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0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1642</Words>
  <Application>Microsoft Office PowerPoint</Application>
  <PresentationFormat>Niestandardowy</PresentationFormat>
  <Paragraphs>177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3" baseType="lpstr">
      <vt:lpstr>Arial</vt:lpstr>
      <vt:lpstr>Calibri</vt:lpstr>
      <vt:lpstr>Fira Sans Bold</vt:lpstr>
      <vt:lpstr>Open Sans</vt:lpstr>
      <vt:lpstr>Fira Sans Light</vt:lpstr>
      <vt:lpstr>Fira Sans Medium</vt:lpstr>
      <vt:lpstr>Times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Ciemnozielona Jasnozielona Biała Korporacyjna Geometryczna Firma Wewnętrzna Prezentacja Prezentacja biznesowa</dc:title>
  <cp:lastModifiedBy>annam</cp:lastModifiedBy>
  <cp:revision>18</cp:revision>
  <cp:lastPrinted>2026-02-18T09:39:14Z</cp:lastPrinted>
  <dcterms:created xsi:type="dcterms:W3CDTF">2006-08-16T00:00:00Z</dcterms:created>
  <dcterms:modified xsi:type="dcterms:W3CDTF">2026-02-19T13:12:17Z</dcterms:modified>
  <dc:identifier>DAHBpq26gN4</dc:identifier>
</cp:coreProperties>
</file>